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97" r:id="rId2"/>
    <p:sldId id="848" r:id="rId3"/>
    <p:sldId id="839" r:id="rId4"/>
    <p:sldId id="877" r:id="rId5"/>
    <p:sldId id="732" r:id="rId6"/>
    <p:sldId id="287" r:id="rId7"/>
    <p:sldId id="757" r:id="rId8"/>
    <p:sldId id="840" r:id="rId9"/>
    <p:sldId id="867" r:id="rId10"/>
    <p:sldId id="881" r:id="rId11"/>
    <p:sldId id="883" r:id="rId12"/>
    <p:sldId id="884" r:id="rId13"/>
    <p:sldId id="885" r:id="rId14"/>
    <p:sldId id="854" r:id="rId15"/>
    <p:sldId id="857" r:id="rId16"/>
    <p:sldId id="789" r:id="rId17"/>
    <p:sldId id="798" r:id="rId18"/>
    <p:sldId id="876" r:id="rId19"/>
    <p:sldId id="859" r:id="rId20"/>
    <p:sldId id="853" r:id="rId21"/>
    <p:sldId id="886" r:id="rId22"/>
    <p:sldId id="878" r:id="rId23"/>
    <p:sldId id="887" r:id="rId24"/>
    <p:sldId id="785" r:id="rId25"/>
    <p:sldId id="786" r:id="rId26"/>
    <p:sldId id="795" r:id="rId27"/>
    <p:sldId id="860" r:id="rId28"/>
    <p:sldId id="873" r:id="rId29"/>
    <p:sldId id="856" r:id="rId30"/>
    <p:sldId id="845" r:id="rId31"/>
    <p:sldId id="846" r:id="rId32"/>
    <p:sldId id="761" r:id="rId33"/>
    <p:sldId id="762" r:id="rId34"/>
    <p:sldId id="847" r:id="rId35"/>
    <p:sldId id="665" r:id="rId36"/>
  </p:sldIdLst>
  <p:sldSz cx="12192000" cy="6858000"/>
  <p:notesSz cx="7104063" cy="10234613"/>
  <p:embeddedFontLst>
    <p:embeddedFont>
      <p:font typeface="Calibri Light" panose="020F0302020204030204" pitchFamily="34" charset="0"/>
      <p:regular r:id="rId39"/>
      <p:italic r:id="rId40"/>
    </p:embeddedFont>
    <p:embeddedFont>
      <p:font typeface="Myriad Pro" panose="020B0503030403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ptekin TORUSDAĞ" initials="AT" lastIdx="5" clrIdx="0">
    <p:extLst>
      <p:ext uri="{19B8F6BF-5375-455C-9EA6-DF929625EA0E}">
        <p15:presenceInfo xmlns:p15="http://schemas.microsoft.com/office/powerpoint/2012/main" userId="Alptekin TORUSDAĞ" providerId="None"/>
      </p:ext>
    </p:extLst>
  </p:cmAuthor>
  <p:cmAuthor id="2" name="Büşra KOÇ" initials="BK" lastIdx="1" clrIdx="1">
    <p:extLst>
      <p:ext uri="{19B8F6BF-5375-455C-9EA6-DF929625EA0E}">
        <p15:presenceInfo xmlns:p15="http://schemas.microsoft.com/office/powerpoint/2012/main" userId="Büşra KOÇ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552"/>
    <a:srgbClr val="1B2C57"/>
    <a:srgbClr val="0033CC"/>
    <a:srgbClr val="BF9D62"/>
    <a:srgbClr val="D8AE63"/>
    <a:srgbClr val="FF0000"/>
    <a:srgbClr val="DFB777"/>
    <a:srgbClr val="FF7F00"/>
    <a:srgbClr val="FFED6F"/>
    <a:srgbClr val="FDB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386" autoAdjust="0"/>
  </p:normalViewPr>
  <p:slideViewPr>
    <p:cSldViewPr snapToGrid="0">
      <p:cViewPr varScale="1">
        <p:scale>
          <a:sx n="86" d="100"/>
          <a:sy n="86" d="100"/>
        </p:scale>
        <p:origin x="1554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i="0" baseline="0" dirty="0"/>
              <a:t>Çimento</a:t>
            </a:r>
            <a:endParaRPr lang="en-US" b="1" i="0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% AB'nin ithalatındaki payı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Sayfa1!$A$2:$A$11</c:f>
              <c:strCache>
                <c:ptCount val="10"/>
                <c:pt idx="0">
                  <c:v>Türkiye</c:v>
                </c:pt>
                <c:pt idx="1">
                  <c:v>Cezayir</c:v>
                </c:pt>
                <c:pt idx="2">
                  <c:v>Ukrayna</c:v>
                </c:pt>
                <c:pt idx="3">
                  <c:v>Belarus</c:v>
                </c:pt>
                <c:pt idx="4">
                  <c:v>Tunus</c:v>
                </c:pt>
                <c:pt idx="5">
                  <c:v>Fas</c:v>
                </c:pt>
                <c:pt idx="6">
                  <c:v>Bosna Hersek</c:v>
                </c:pt>
                <c:pt idx="7">
                  <c:v>Mısır</c:v>
                </c:pt>
                <c:pt idx="8">
                  <c:v>Norveç</c:v>
                </c:pt>
                <c:pt idx="9">
                  <c:v>İsviçre</c:v>
                </c:pt>
              </c:strCache>
            </c:strRef>
          </c:cat>
          <c:val>
            <c:numRef>
              <c:f>Sayfa1!$B$2:$B$11</c:f>
              <c:numCache>
                <c:formatCode>0%</c:formatCode>
                <c:ptCount val="10"/>
                <c:pt idx="0">
                  <c:v>0.44028250328783403</c:v>
                </c:pt>
                <c:pt idx="1">
                  <c:v>0.10396109234081399</c:v>
                </c:pt>
                <c:pt idx="2">
                  <c:v>8.1465991193445303E-2</c:v>
                </c:pt>
                <c:pt idx="3">
                  <c:v>5.8514159267974701E-2</c:v>
                </c:pt>
                <c:pt idx="4">
                  <c:v>3.6157018048035602E-2</c:v>
                </c:pt>
                <c:pt idx="5">
                  <c:v>3.42236516370098E-2</c:v>
                </c:pt>
                <c:pt idx="6">
                  <c:v>3.4043001484930002E-2</c:v>
                </c:pt>
                <c:pt idx="7">
                  <c:v>3.01261683491631E-2</c:v>
                </c:pt>
                <c:pt idx="8">
                  <c:v>2.8427730627229201E-2</c:v>
                </c:pt>
                <c:pt idx="9">
                  <c:v>2.29000983228933E-2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94-4DEC-B27E-D7400C106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0131872"/>
        <c:axId val="490129904"/>
      </c:barChart>
      <c:catAx>
        <c:axId val="490131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90129904"/>
        <c:crosses val="autoZero"/>
        <c:auto val="1"/>
        <c:lblAlgn val="ctr"/>
        <c:lblOffset val="100"/>
        <c:noMultiLvlLbl val="0"/>
      </c:catAx>
      <c:valAx>
        <c:axId val="49012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9013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i="0" baseline="0" dirty="0"/>
              <a:t>Gübre</a:t>
            </a:r>
            <a:endParaRPr lang="en-US" b="1" i="0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% AB'nin İthalatındaki Payı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Sayfa1!$A$2:$A$11</c:f>
              <c:strCache>
                <c:ptCount val="10"/>
                <c:pt idx="0">
                  <c:v>Rusya</c:v>
                </c:pt>
                <c:pt idx="1">
                  <c:v>Cezayir</c:v>
                </c:pt>
                <c:pt idx="2">
                  <c:v>Mısır</c:v>
                </c:pt>
                <c:pt idx="3">
                  <c:v>Fas</c:v>
                </c:pt>
                <c:pt idx="4">
                  <c:v>Trinidad ve Tobago</c:v>
                </c:pt>
                <c:pt idx="5">
                  <c:v>Ukrayna</c:v>
                </c:pt>
                <c:pt idx="6">
                  <c:v>Norveç</c:v>
                </c:pt>
                <c:pt idx="7">
                  <c:v>Belarus</c:v>
                </c:pt>
                <c:pt idx="8">
                  <c:v>Şili </c:v>
                </c:pt>
                <c:pt idx="9">
                  <c:v>Türkiye</c:v>
                </c:pt>
              </c:strCache>
            </c:strRef>
          </c:cat>
          <c:val>
            <c:numRef>
              <c:f>Sayfa1!$B$2:$B$11</c:f>
              <c:numCache>
                <c:formatCode>0%</c:formatCode>
                <c:ptCount val="10"/>
                <c:pt idx="0">
                  <c:v>0.31384990083995001</c:v>
                </c:pt>
                <c:pt idx="1">
                  <c:v>0.144264679459228</c:v>
                </c:pt>
                <c:pt idx="2">
                  <c:v>0.119444713069807</c:v>
                </c:pt>
                <c:pt idx="3">
                  <c:v>9.6239913647917105E-2</c:v>
                </c:pt>
                <c:pt idx="4">
                  <c:v>5.1561375521247899E-2</c:v>
                </c:pt>
                <c:pt idx="5">
                  <c:v>4.7149012829258999E-2</c:v>
                </c:pt>
                <c:pt idx="6">
                  <c:v>3.4684264221332597E-2</c:v>
                </c:pt>
                <c:pt idx="7">
                  <c:v>3.1202509339758901E-2</c:v>
                </c:pt>
                <c:pt idx="8">
                  <c:v>2.60248356597912E-2</c:v>
                </c:pt>
                <c:pt idx="9">
                  <c:v>2.07833486205624E-2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F-4F0B-9B99-5B4093762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7510408"/>
        <c:axId val="487510736"/>
      </c:barChart>
      <c:catAx>
        <c:axId val="487510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87510736"/>
        <c:crosses val="autoZero"/>
        <c:auto val="1"/>
        <c:lblAlgn val="ctr"/>
        <c:lblOffset val="100"/>
        <c:noMultiLvlLbl val="0"/>
      </c:catAx>
      <c:valAx>
        <c:axId val="487510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87510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i="0" baseline="0" dirty="0"/>
              <a:t>Alüminyum</a:t>
            </a:r>
            <a:endParaRPr lang="en-US" b="1" i="0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%AB'nin ithalatındaki payı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Sayfa1!$A$2:$A$11</c:f>
              <c:strCache>
                <c:ptCount val="10"/>
                <c:pt idx="0">
                  <c:v>Norveç</c:v>
                </c:pt>
                <c:pt idx="1">
                  <c:v>Rusya</c:v>
                </c:pt>
                <c:pt idx="2">
                  <c:v>Türkiye</c:v>
                </c:pt>
                <c:pt idx="3">
                  <c:v>İzlanda</c:v>
                </c:pt>
                <c:pt idx="4">
                  <c:v>BAE</c:v>
                </c:pt>
                <c:pt idx="5">
                  <c:v>İsviçre</c:v>
                </c:pt>
                <c:pt idx="6">
                  <c:v>Çin</c:v>
                </c:pt>
                <c:pt idx="7">
                  <c:v>Mozambik</c:v>
                </c:pt>
                <c:pt idx="8">
                  <c:v>Bahreyn</c:v>
                </c:pt>
                <c:pt idx="9">
                  <c:v>Kanada</c:v>
                </c:pt>
              </c:strCache>
            </c:strRef>
          </c:cat>
          <c:val>
            <c:numRef>
              <c:f>Sayfa1!$B$2:$B$11</c:f>
              <c:numCache>
                <c:formatCode>0%</c:formatCode>
                <c:ptCount val="10"/>
                <c:pt idx="0">
                  <c:v>0.212723232621776</c:v>
                </c:pt>
                <c:pt idx="1">
                  <c:v>0.11128750081996</c:v>
                </c:pt>
                <c:pt idx="2">
                  <c:v>9.8899448014572997E-2</c:v>
                </c:pt>
                <c:pt idx="3">
                  <c:v>9.70855203092513E-2</c:v>
                </c:pt>
                <c:pt idx="4">
                  <c:v>6.0377982231445602E-2</c:v>
                </c:pt>
                <c:pt idx="5">
                  <c:v>5.9450074702924502E-2</c:v>
                </c:pt>
                <c:pt idx="6">
                  <c:v>4.9028211121057402E-2</c:v>
                </c:pt>
                <c:pt idx="7">
                  <c:v>3.71166486682344E-2</c:v>
                </c:pt>
                <c:pt idx="8">
                  <c:v>3.5639271944699999E-2</c:v>
                </c:pt>
                <c:pt idx="9">
                  <c:v>3.5464587372369301E-2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8-4533-BB6A-61531CA91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1820208"/>
        <c:axId val="261814632"/>
      </c:barChart>
      <c:catAx>
        <c:axId val="26182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61814632"/>
        <c:crosses val="autoZero"/>
        <c:auto val="1"/>
        <c:lblAlgn val="ctr"/>
        <c:lblOffset val="100"/>
        <c:noMultiLvlLbl val="0"/>
      </c:catAx>
      <c:valAx>
        <c:axId val="261814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6182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b="1" i="0" baseline="0" dirty="0"/>
              <a:t>Demir-çelik</a:t>
            </a:r>
            <a:endParaRPr lang="en-US" b="1" i="0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% AB'nin ithalatındaki payı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Sayfa1!$A$2:$A$11</c:f>
              <c:strCache>
                <c:ptCount val="10"/>
                <c:pt idx="0">
                  <c:v>Rusya</c:v>
                </c:pt>
                <c:pt idx="1">
                  <c:v>Türkiye</c:v>
                </c:pt>
                <c:pt idx="2">
                  <c:v>Ukrayna</c:v>
                </c:pt>
                <c:pt idx="3">
                  <c:v>Hindistan</c:v>
                </c:pt>
                <c:pt idx="4">
                  <c:v>Çin</c:v>
                </c:pt>
                <c:pt idx="5">
                  <c:v>Güney Kore</c:v>
                </c:pt>
                <c:pt idx="6">
                  <c:v>Birleşik Krallık</c:v>
                </c:pt>
                <c:pt idx="7">
                  <c:v>Tayvan</c:v>
                </c:pt>
                <c:pt idx="8">
                  <c:v>İsviçre</c:v>
                </c:pt>
                <c:pt idx="9">
                  <c:v>Vietnam</c:v>
                </c:pt>
              </c:strCache>
            </c:strRef>
          </c:cat>
          <c:val>
            <c:numRef>
              <c:f>Sayfa1!$B$2:$B$11</c:f>
              <c:numCache>
                <c:formatCode>0%</c:formatCode>
                <c:ptCount val="10"/>
                <c:pt idx="0">
                  <c:v>0.148295922713467</c:v>
                </c:pt>
                <c:pt idx="1">
                  <c:v>0.114485690785174</c:v>
                </c:pt>
                <c:pt idx="2">
                  <c:v>0.103013884051742</c:v>
                </c:pt>
                <c:pt idx="3">
                  <c:v>9.3301352797668102E-2</c:v>
                </c:pt>
                <c:pt idx="4">
                  <c:v>9.1231222485126703E-2</c:v>
                </c:pt>
                <c:pt idx="5">
                  <c:v>5.67829105515388E-2</c:v>
                </c:pt>
                <c:pt idx="6">
                  <c:v>4.8828468362197362E-2</c:v>
                </c:pt>
                <c:pt idx="7">
                  <c:v>3.7593300121479503E-2</c:v>
                </c:pt>
                <c:pt idx="8">
                  <c:v>3.69255689682009E-2</c:v>
                </c:pt>
                <c:pt idx="9">
                  <c:v>3.5260500695881498E-2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A7-4108-A3C2-0022E33F8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0152760"/>
        <c:axId val="480154400"/>
      </c:barChart>
      <c:catAx>
        <c:axId val="480152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80154400"/>
        <c:crosses val="autoZero"/>
        <c:auto val="1"/>
        <c:lblAlgn val="ctr"/>
        <c:lblOffset val="100"/>
        <c:noMultiLvlLbl val="0"/>
      </c:catAx>
      <c:valAx>
        <c:axId val="480154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8015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7F97B7-2C8D-4AE2-A902-8DAD9B74B5B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A3A87B0-EC35-49E0-A05E-9A710450B1EC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FBE0BD62-7EF4-41F8-A3EB-10590037B39D}" type="parTrans" cxnId="{94DD0E14-8F9F-48F9-B3DE-6460746A33B0}">
      <dgm:prSet/>
      <dgm:spPr/>
      <dgm:t>
        <a:bodyPr/>
        <a:lstStyle/>
        <a:p>
          <a:endParaRPr lang="tr-TR"/>
        </a:p>
      </dgm:t>
    </dgm:pt>
    <dgm:pt modelId="{8C2BAB88-7DC0-40C7-AF7A-B5CC65DC3E41}" type="sibTrans" cxnId="{94DD0E14-8F9F-48F9-B3DE-6460746A33B0}">
      <dgm:prSet/>
      <dgm:spPr/>
      <dgm:t>
        <a:bodyPr/>
        <a:lstStyle/>
        <a:p>
          <a:endParaRPr lang="tr-TR"/>
        </a:p>
      </dgm:t>
    </dgm:pt>
    <dgm:pt modelId="{04B1E980-4A56-47A8-B33B-3D6E36564E2F}">
      <dgm:prSet phldrT="[Metin]" custT="1"/>
      <dgm:spPr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tr-TR" sz="1600" b="1" dirty="0"/>
            <a:t>İklim Kanunu</a:t>
          </a:r>
        </a:p>
      </dgm:t>
    </dgm:pt>
    <dgm:pt modelId="{AF02FCC5-36DD-4EFA-83A6-67E5620EA930}" type="parTrans" cxnId="{56289418-94E4-4562-9892-24740E7FCA13}">
      <dgm:prSet/>
      <dgm:spPr/>
      <dgm:t>
        <a:bodyPr/>
        <a:lstStyle/>
        <a:p>
          <a:endParaRPr lang="tr-TR"/>
        </a:p>
      </dgm:t>
    </dgm:pt>
    <dgm:pt modelId="{8EF3A915-8BB6-43D1-B657-6D22CD5252AF}" type="sibTrans" cxnId="{56289418-94E4-4562-9892-24740E7FCA13}">
      <dgm:prSet/>
      <dgm:spPr/>
      <dgm:t>
        <a:bodyPr/>
        <a:lstStyle/>
        <a:p>
          <a:endParaRPr lang="tr-TR"/>
        </a:p>
      </dgm:t>
    </dgm:pt>
    <dgm:pt modelId="{E2B35E68-5CA6-4135-8942-DEBF58FF4CE0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Temiz Enerji Dönüşümü</a:t>
          </a:r>
        </a:p>
      </dgm:t>
    </dgm:pt>
    <dgm:pt modelId="{B604677F-ADB5-4116-A828-4C9BFB61D809}" type="parTrans" cxnId="{4A2FE45B-A36D-4014-95F2-BC23BBE13165}">
      <dgm:prSet/>
      <dgm:spPr/>
      <dgm:t>
        <a:bodyPr/>
        <a:lstStyle/>
        <a:p>
          <a:endParaRPr lang="tr-TR"/>
        </a:p>
      </dgm:t>
    </dgm:pt>
    <dgm:pt modelId="{5CEE0391-1DF9-48B8-9C82-9A93D6CE373C}" type="sibTrans" cxnId="{4A2FE45B-A36D-4014-95F2-BC23BBE13165}">
      <dgm:prSet/>
      <dgm:spPr/>
      <dgm:t>
        <a:bodyPr/>
        <a:lstStyle/>
        <a:p>
          <a:endParaRPr lang="tr-TR"/>
        </a:p>
      </dgm:t>
    </dgm:pt>
    <dgm:pt modelId="{60A62317-B32F-4FD6-9EEE-1E76A54C41A9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Fit </a:t>
          </a:r>
          <a:r>
            <a:rPr lang="tr-TR" sz="1600" b="1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for</a:t>
          </a: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 55 Paketi</a:t>
          </a:r>
        </a:p>
      </dgm:t>
    </dgm:pt>
    <dgm:pt modelId="{07AA10CE-BDD7-445A-A19C-C72DDED62C27}" type="parTrans" cxnId="{619F3A55-FC7F-4EFB-ACB9-458A1FEC2171}">
      <dgm:prSet/>
      <dgm:spPr/>
      <dgm:t>
        <a:bodyPr/>
        <a:lstStyle/>
        <a:p>
          <a:endParaRPr lang="tr-TR"/>
        </a:p>
      </dgm:t>
    </dgm:pt>
    <dgm:pt modelId="{8815A047-1CD5-4E50-BD48-68FAB97068F0}" type="sibTrans" cxnId="{619F3A55-FC7F-4EFB-ACB9-458A1FEC2171}">
      <dgm:prSet/>
      <dgm:spPr/>
      <dgm:t>
        <a:bodyPr/>
        <a:lstStyle/>
        <a:p>
          <a:endParaRPr lang="tr-TR"/>
        </a:p>
      </dgm:t>
    </dgm:pt>
    <dgm:pt modelId="{8893AF45-0AD5-4D61-AFBD-87C1D45AE433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Sanayi Stratejisi ve Döngüsel Ekonomi Eylem Planı</a:t>
          </a:r>
        </a:p>
      </dgm:t>
    </dgm:pt>
    <dgm:pt modelId="{ADC2B121-53F1-4FF3-B93A-0A7FFFA40342}" type="parTrans" cxnId="{C5757F0D-9CA3-449B-A1F2-106979FEF597}">
      <dgm:prSet/>
      <dgm:spPr/>
      <dgm:t>
        <a:bodyPr/>
        <a:lstStyle/>
        <a:p>
          <a:endParaRPr lang="tr-TR"/>
        </a:p>
      </dgm:t>
    </dgm:pt>
    <dgm:pt modelId="{264A32EC-6F4E-4FA7-87C7-8DFC50BAFCF2}" type="sibTrans" cxnId="{C5757F0D-9CA3-449B-A1F2-106979FEF597}">
      <dgm:prSet/>
      <dgm:spPr/>
      <dgm:t>
        <a:bodyPr/>
        <a:lstStyle/>
        <a:p>
          <a:endParaRPr lang="tr-TR"/>
        </a:p>
      </dgm:t>
    </dgm:pt>
    <dgm:pt modelId="{1D1273A9-81D5-42A2-B94D-33370DAF799D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Sürdürülebilir Akıllı Ulaşım</a:t>
          </a:r>
        </a:p>
      </dgm:t>
    </dgm:pt>
    <dgm:pt modelId="{B496DC33-4752-4837-8281-5430473EFFE1}" type="parTrans" cxnId="{D0B07235-724B-4D61-96B0-889051AA9EFB}">
      <dgm:prSet/>
      <dgm:spPr/>
      <dgm:t>
        <a:bodyPr/>
        <a:lstStyle/>
        <a:p>
          <a:endParaRPr lang="tr-TR"/>
        </a:p>
      </dgm:t>
    </dgm:pt>
    <dgm:pt modelId="{E47E70D7-243A-4C76-BEF5-2907FE3F95A0}" type="sibTrans" cxnId="{D0B07235-724B-4D61-96B0-889051AA9EFB}">
      <dgm:prSet/>
      <dgm:spPr/>
      <dgm:t>
        <a:bodyPr/>
        <a:lstStyle/>
        <a:p>
          <a:endParaRPr lang="tr-TR"/>
        </a:p>
      </dgm:t>
    </dgm:pt>
    <dgm:pt modelId="{3D9E4632-B66C-4D13-AF12-8250FB38D6D7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Çiftlikten Çatala Stratejisi</a:t>
          </a:r>
        </a:p>
      </dgm:t>
    </dgm:pt>
    <dgm:pt modelId="{78ED71A0-ECB1-4FEC-B981-38805EC6643E}" type="parTrans" cxnId="{69121873-47AA-4F4B-AD7F-83E4F840E088}">
      <dgm:prSet/>
      <dgm:spPr/>
      <dgm:t>
        <a:bodyPr/>
        <a:lstStyle/>
        <a:p>
          <a:endParaRPr lang="tr-TR"/>
        </a:p>
      </dgm:t>
    </dgm:pt>
    <dgm:pt modelId="{58B76CEE-3CDA-48FB-B074-A82923EE8847}" type="sibTrans" cxnId="{69121873-47AA-4F4B-AD7F-83E4F840E088}">
      <dgm:prSet/>
      <dgm:spPr/>
      <dgm:t>
        <a:bodyPr/>
        <a:lstStyle/>
        <a:p>
          <a:endParaRPr lang="tr-TR"/>
        </a:p>
      </dgm:t>
    </dgm:pt>
    <dgm:pt modelId="{7EED1AEE-60B3-4B18-BC52-92DD19C96C2D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>
              <a:solidFill>
                <a:prstClr val="white"/>
              </a:solidFill>
              <a:latin typeface="+mn-lt"/>
              <a:ea typeface="+mn-ea"/>
              <a:cs typeface="+mn-cs"/>
            </a:rPr>
            <a:t>Biyoçeşitlilik</a:t>
          </a:r>
          <a:r>
            <a:rPr lang="tr-TR" sz="16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 Stratejisi</a:t>
          </a:r>
        </a:p>
      </dgm:t>
    </dgm:pt>
    <dgm:pt modelId="{78214C39-3B87-47AC-B747-6FF3000A3C00}" type="parTrans" cxnId="{79334491-A1AE-4C68-90D7-155FFC31A24B}">
      <dgm:prSet/>
      <dgm:spPr/>
      <dgm:t>
        <a:bodyPr/>
        <a:lstStyle/>
        <a:p>
          <a:endParaRPr lang="tr-TR"/>
        </a:p>
      </dgm:t>
    </dgm:pt>
    <dgm:pt modelId="{AF1441F8-AD81-4BA0-8CF8-37A182C4F8F7}" type="sibTrans" cxnId="{79334491-A1AE-4C68-90D7-155FFC31A24B}">
      <dgm:prSet/>
      <dgm:spPr/>
      <dgm:t>
        <a:bodyPr/>
        <a:lstStyle/>
        <a:p>
          <a:endParaRPr lang="tr-TR"/>
        </a:p>
      </dgm:t>
    </dgm:pt>
    <dgm:pt modelId="{62ECDFAE-6E40-4EA0-9CDA-A6230E393BDC}">
      <dgm:prSet phldrT="[Metin]" custT="1"/>
      <dgm:spPr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spcFirstLastPara="0" vert="horz" wrap="square" lIns="20320" tIns="20320" rIns="20320" bIns="2032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Sıfır Kirlilik</a:t>
          </a:r>
        </a:p>
      </dgm:t>
    </dgm:pt>
    <dgm:pt modelId="{C655830E-54F5-4DDA-9E9D-0A2749E21090}" type="parTrans" cxnId="{1AFCC2BD-6BC0-4220-A6B8-B057BF0E8412}">
      <dgm:prSet/>
      <dgm:spPr/>
      <dgm:t>
        <a:bodyPr/>
        <a:lstStyle/>
        <a:p>
          <a:endParaRPr lang="tr-TR"/>
        </a:p>
      </dgm:t>
    </dgm:pt>
    <dgm:pt modelId="{64CE03FB-1C13-439A-BA62-9D70BD3872A5}" type="sibTrans" cxnId="{1AFCC2BD-6BC0-4220-A6B8-B057BF0E8412}">
      <dgm:prSet/>
      <dgm:spPr/>
      <dgm:t>
        <a:bodyPr/>
        <a:lstStyle/>
        <a:p>
          <a:endParaRPr lang="tr-TR"/>
        </a:p>
      </dgm:t>
    </dgm:pt>
    <dgm:pt modelId="{61C721A6-9EA2-4D15-8A2D-B3AB5C0375FE}" type="pres">
      <dgm:prSet presAssocID="{917F97B7-2C8D-4AE2-A902-8DAD9B74B5B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0FFA85B-A934-4A68-8E0E-1D55838373D3}" type="pres">
      <dgm:prSet presAssocID="{AA3A87B0-EC35-49E0-A05E-9A710450B1EC}" presName="centerShape" presStyleLbl="node0" presStyleIdx="0" presStyleCnt="1" custScaleX="148813" custScaleY="105016" custLinFactNeighborX="5682" custLinFactNeighborY="961"/>
      <dgm:spPr>
        <a:xfrm>
          <a:off x="3478860" y="1904864"/>
          <a:ext cx="1508124" cy="1508124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1A5F6AD4-CF1E-4450-9174-0962449E84D3}" type="pres">
      <dgm:prSet presAssocID="{04B1E980-4A56-47A8-B33B-3D6E36564E2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A526028-802A-41E9-A7EA-2F97E49A9CBF}" type="pres">
      <dgm:prSet presAssocID="{04B1E980-4A56-47A8-B33B-3D6E36564E2F}" presName="dummy" presStyleCnt="0"/>
      <dgm:spPr/>
    </dgm:pt>
    <dgm:pt modelId="{AB008306-0A4D-462B-9CF3-5F655CE56F3E}" type="pres">
      <dgm:prSet presAssocID="{8EF3A915-8BB6-43D1-B657-6D22CD5252AF}" presName="sibTrans" presStyleLbl="sibTrans2D1" presStyleIdx="0" presStyleCnt="8"/>
      <dgm:spPr/>
      <dgm:t>
        <a:bodyPr/>
        <a:lstStyle/>
        <a:p>
          <a:endParaRPr lang="tr-TR"/>
        </a:p>
      </dgm:t>
    </dgm:pt>
    <dgm:pt modelId="{976F02EA-3CF4-44F8-87E6-72B5CEC292B0}" type="pres">
      <dgm:prSet presAssocID="{E2B35E68-5CA6-4135-8942-DEBF58FF4CE0}" presName="node" presStyleLbl="node1" presStyleIdx="1" presStyleCnt="8" custScaleX="137294" custScaleY="113896" custRadScaleRad="104188">
        <dgm:presLayoutVars>
          <dgm:bulletEnabled val="1"/>
        </dgm:presLayoutVars>
      </dgm:prSet>
      <dgm:spPr>
        <a:xfrm>
          <a:off x="5103206" y="563687"/>
          <a:ext cx="1341821" cy="1108091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906A369A-9670-4821-AE8E-A73A94D5DA60}" type="pres">
      <dgm:prSet presAssocID="{E2B35E68-5CA6-4135-8942-DEBF58FF4CE0}" presName="dummy" presStyleCnt="0"/>
      <dgm:spPr/>
    </dgm:pt>
    <dgm:pt modelId="{ABC0FE4C-97C8-4DCB-89FC-CD5F27129687}" type="pres">
      <dgm:prSet presAssocID="{5CEE0391-1DF9-48B8-9C82-9A93D6CE373C}" presName="sibTrans" presStyleLbl="sibTrans2D1" presStyleIdx="1" presStyleCnt="8"/>
      <dgm:spPr/>
      <dgm:t>
        <a:bodyPr/>
        <a:lstStyle/>
        <a:p>
          <a:endParaRPr lang="tr-TR"/>
        </a:p>
      </dgm:t>
    </dgm:pt>
    <dgm:pt modelId="{EEC36D2B-463E-4D27-B464-703BFF792A96}" type="pres">
      <dgm:prSet presAssocID="{60A62317-B32F-4FD6-9EEE-1E76A54C41A9}" presName="node" presStyleLbl="node1" presStyleIdx="2" presStyleCnt="8" custRadScaleRad="116399" custRadScaleInc="-6951">
        <dgm:presLayoutVars>
          <dgm:bulletEnabled val="1"/>
        </dgm:presLayoutVars>
      </dgm:prSet>
      <dgm:spPr>
        <a:xfrm>
          <a:off x="5884656" y="2131083"/>
          <a:ext cx="1055687" cy="1055687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C16B6F12-50AD-4637-86B4-6DA64321F9BD}" type="pres">
      <dgm:prSet presAssocID="{60A62317-B32F-4FD6-9EEE-1E76A54C41A9}" presName="dummy" presStyleCnt="0"/>
      <dgm:spPr/>
    </dgm:pt>
    <dgm:pt modelId="{4BDC3364-A601-4BFB-8ED7-349C1DB620AE}" type="pres">
      <dgm:prSet presAssocID="{8815A047-1CD5-4E50-BD48-68FAB97068F0}" presName="sibTrans" presStyleLbl="sibTrans2D1" presStyleIdx="2" presStyleCnt="8"/>
      <dgm:spPr/>
      <dgm:t>
        <a:bodyPr/>
        <a:lstStyle/>
        <a:p>
          <a:endParaRPr lang="tr-TR"/>
        </a:p>
      </dgm:t>
    </dgm:pt>
    <dgm:pt modelId="{0B0048F7-20E0-4311-A120-16259A8F89B7}" type="pres">
      <dgm:prSet presAssocID="{8893AF45-0AD5-4D61-AFBD-87C1D45AE433}" presName="node" presStyleLbl="node1" presStyleIdx="3" presStyleCnt="8" custScaleX="170876" custScaleY="166604" custRadScaleRad="119178" custRadScaleInc="-46567">
        <dgm:presLayoutVars>
          <dgm:bulletEnabled val="1"/>
        </dgm:presLayoutVars>
      </dgm:prSet>
      <dgm:spPr>
        <a:xfrm>
          <a:off x="5092449" y="3597344"/>
          <a:ext cx="1363335" cy="1205552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B9892B9D-B50F-4A74-83D7-7C3DD053AD4E}" type="pres">
      <dgm:prSet presAssocID="{8893AF45-0AD5-4D61-AFBD-87C1D45AE433}" presName="dummy" presStyleCnt="0"/>
      <dgm:spPr/>
    </dgm:pt>
    <dgm:pt modelId="{6FAA53E3-2953-4E5E-B670-F99046F8C3E6}" type="pres">
      <dgm:prSet presAssocID="{264A32EC-6F4E-4FA7-87C7-8DFC50BAFCF2}" presName="sibTrans" presStyleLbl="sibTrans2D1" presStyleIdx="3" presStyleCnt="8"/>
      <dgm:spPr/>
      <dgm:t>
        <a:bodyPr/>
        <a:lstStyle/>
        <a:p>
          <a:endParaRPr lang="tr-TR"/>
        </a:p>
      </dgm:t>
    </dgm:pt>
    <dgm:pt modelId="{95866E77-7B29-4D22-9FDE-9612F836ADE5}" type="pres">
      <dgm:prSet presAssocID="{1D1273A9-81D5-42A2-B94D-33370DAF799D}" presName="node" presStyleLbl="node1" presStyleIdx="4" presStyleCnt="8" custScaleX="190835" custScaleY="127671" custRadScaleRad="107293" custRadScaleInc="-31665">
        <dgm:presLayoutVars>
          <dgm:bulletEnabled val="1"/>
        </dgm:presLayoutVars>
      </dgm:prSet>
      <dgm:spPr>
        <a:xfrm>
          <a:off x="3483860" y="4209847"/>
          <a:ext cx="1498126" cy="1257313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6BD0073E-86BC-44F0-814A-A41AF9A07897}" type="pres">
      <dgm:prSet presAssocID="{1D1273A9-81D5-42A2-B94D-33370DAF799D}" presName="dummy" presStyleCnt="0"/>
      <dgm:spPr/>
    </dgm:pt>
    <dgm:pt modelId="{66CAB655-C677-48E7-A428-F762F7498BFD}" type="pres">
      <dgm:prSet presAssocID="{E47E70D7-243A-4C76-BEF5-2907FE3F95A0}" presName="sibTrans" presStyleLbl="sibTrans2D1" presStyleIdx="4" presStyleCnt="8"/>
      <dgm:spPr/>
      <dgm:t>
        <a:bodyPr/>
        <a:lstStyle/>
        <a:p>
          <a:endParaRPr lang="tr-TR"/>
        </a:p>
      </dgm:t>
    </dgm:pt>
    <dgm:pt modelId="{F93EB1D6-6AC8-473A-B313-2D14B80FD00B}" type="pres">
      <dgm:prSet presAssocID="{3D9E4632-B66C-4D13-AF12-8250FB38D6D7}" presName="node" presStyleLbl="node1" presStyleIdx="5" presStyleCnt="8" custScaleX="117994" custScaleY="111517" custRadScaleRad="109881" custRadScaleInc="16990">
        <dgm:presLayoutVars>
          <dgm:bulletEnabled val="1"/>
        </dgm:presLayoutVars>
      </dgm:prSet>
      <dgm:spPr>
        <a:xfrm>
          <a:off x="2068905" y="3611485"/>
          <a:ext cx="1245647" cy="1177271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EE2E5307-D248-40D7-A359-6E57C2C03B11}" type="pres">
      <dgm:prSet presAssocID="{3D9E4632-B66C-4D13-AF12-8250FB38D6D7}" presName="dummy" presStyleCnt="0"/>
      <dgm:spPr/>
    </dgm:pt>
    <dgm:pt modelId="{E40A5D8D-D903-41FE-BC65-802102E175AA}" type="pres">
      <dgm:prSet presAssocID="{58B76CEE-3CDA-48FB-B074-A82923EE8847}" presName="sibTrans" presStyleLbl="sibTrans2D1" presStyleIdx="5" presStyleCnt="8"/>
      <dgm:spPr/>
      <dgm:t>
        <a:bodyPr/>
        <a:lstStyle/>
        <a:p>
          <a:endParaRPr lang="tr-TR"/>
        </a:p>
      </dgm:t>
    </dgm:pt>
    <dgm:pt modelId="{0DE31054-DC88-4855-8B6B-963FA3A880CC}" type="pres">
      <dgm:prSet presAssocID="{7EED1AEE-60B3-4B18-BC52-92DD19C96C2D}" presName="node" presStyleLbl="node1" presStyleIdx="6" presStyleCnt="8" custScaleX="164005" custScaleY="147662">
        <dgm:presLayoutVars>
          <dgm:bulletEnabled val="1"/>
        </dgm:presLayoutVars>
      </dgm:prSet>
      <dgm:spPr>
        <a:xfrm>
          <a:off x="1187655" y="1879502"/>
          <a:ext cx="1731380" cy="1558849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067E5A82-4B3E-4812-BFB9-1E080ADD21B2}" type="pres">
      <dgm:prSet presAssocID="{7EED1AEE-60B3-4B18-BC52-92DD19C96C2D}" presName="dummy" presStyleCnt="0"/>
      <dgm:spPr/>
    </dgm:pt>
    <dgm:pt modelId="{6B35AA07-6C6E-48CD-987D-77BA7E70946A}" type="pres">
      <dgm:prSet presAssocID="{AF1441F8-AD81-4BA0-8CF8-37A182C4F8F7}" presName="sibTrans" presStyleLbl="sibTrans2D1" presStyleIdx="6" presStyleCnt="8"/>
      <dgm:spPr/>
      <dgm:t>
        <a:bodyPr/>
        <a:lstStyle/>
        <a:p>
          <a:endParaRPr lang="tr-TR"/>
        </a:p>
      </dgm:t>
    </dgm:pt>
    <dgm:pt modelId="{0D45C33F-4C8E-4C1A-8E5E-4A1D13EEB806}" type="pres">
      <dgm:prSet presAssocID="{62ECDFAE-6E40-4EA0-9CDA-A6230E393BDC}" presName="node" presStyleLbl="node1" presStyleIdx="7" presStyleCnt="8">
        <dgm:presLayoutVars>
          <dgm:bulletEnabled val="1"/>
        </dgm:presLayoutVars>
      </dgm:prSet>
      <dgm:spPr>
        <a:xfrm>
          <a:off x="2163885" y="589889"/>
          <a:ext cx="1055687" cy="1055687"/>
        </a:xfrm>
        <a:prstGeom prst="ellipse">
          <a:avLst/>
        </a:prstGeom>
      </dgm:spPr>
      <dgm:t>
        <a:bodyPr/>
        <a:lstStyle/>
        <a:p>
          <a:endParaRPr lang="tr-TR"/>
        </a:p>
      </dgm:t>
    </dgm:pt>
    <dgm:pt modelId="{205FD5E4-6A38-4242-8EE5-8D56B220E2EE}" type="pres">
      <dgm:prSet presAssocID="{62ECDFAE-6E40-4EA0-9CDA-A6230E393BDC}" presName="dummy" presStyleCnt="0"/>
      <dgm:spPr/>
    </dgm:pt>
    <dgm:pt modelId="{29893DC5-65BB-4DCE-A033-3AA519CAA32D}" type="pres">
      <dgm:prSet presAssocID="{64CE03FB-1C13-439A-BA62-9D70BD3872A5}" presName="sibTrans" presStyleLbl="sibTrans2D1" presStyleIdx="7" presStyleCnt="8"/>
      <dgm:spPr/>
      <dgm:t>
        <a:bodyPr/>
        <a:lstStyle/>
        <a:p>
          <a:endParaRPr lang="tr-TR"/>
        </a:p>
      </dgm:t>
    </dgm:pt>
  </dgm:ptLst>
  <dgm:cxnLst>
    <dgm:cxn modelId="{94DD0E14-8F9F-48F9-B3DE-6460746A33B0}" srcId="{917F97B7-2C8D-4AE2-A902-8DAD9B74B5BE}" destId="{AA3A87B0-EC35-49E0-A05E-9A710450B1EC}" srcOrd="0" destOrd="0" parTransId="{FBE0BD62-7EF4-41F8-A3EB-10590037B39D}" sibTransId="{8C2BAB88-7DC0-40C7-AF7A-B5CC65DC3E41}"/>
    <dgm:cxn modelId="{7B8FECB7-F186-49EC-BB66-0BBD56213013}" type="presOf" srcId="{5CEE0391-1DF9-48B8-9C82-9A93D6CE373C}" destId="{ABC0FE4C-97C8-4DCB-89FC-CD5F27129687}" srcOrd="0" destOrd="0" presId="urn:microsoft.com/office/officeart/2005/8/layout/radial6"/>
    <dgm:cxn modelId="{1AFCC2BD-6BC0-4220-A6B8-B057BF0E8412}" srcId="{AA3A87B0-EC35-49E0-A05E-9A710450B1EC}" destId="{62ECDFAE-6E40-4EA0-9CDA-A6230E393BDC}" srcOrd="7" destOrd="0" parTransId="{C655830E-54F5-4DDA-9E9D-0A2749E21090}" sibTransId="{64CE03FB-1C13-439A-BA62-9D70BD3872A5}"/>
    <dgm:cxn modelId="{12245C96-E0CA-4AFD-86C9-057C65FE0B69}" type="presOf" srcId="{3D9E4632-B66C-4D13-AF12-8250FB38D6D7}" destId="{F93EB1D6-6AC8-473A-B313-2D14B80FD00B}" srcOrd="0" destOrd="0" presId="urn:microsoft.com/office/officeart/2005/8/layout/radial6"/>
    <dgm:cxn modelId="{E7C9D087-B6D7-4975-805A-86473A19CFB9}" type="presOf" srcId="{8815A047-1CD5-4E50-BD48-68FAB97068F0}" destId="{4BDC3364-A601-4BFB-8ED7-349C1DB620AE}" srcOrd="0" destOrd="0" presId="urn:microsoft.com/office/officeart/2005/8/layout/radial6"/>
    <dgm:cxn modelId="{6F0B594D-0286-4A15-BAA7-79D5ED20FBA4}" type="presOf" srcId="{64CE03FB-1C13-439A-BA62-9D70BD3872A5}" destId="{29893DC5-65BB-4DCE-A033-3AA519CAA32D}" srcOrd="0" destOrd="0" presId="urn:microsoft.com/office/officeart/2005/8/layout/radial6"/>
    <dgm:cxn modelId="{D0B07235-724B-4D61-96B0-889051AA9EFB}" srcId="{AA3A87B0-EC35-49E0-A05E-9A710450B1EC}" destId="{1D1273A9-81D5-42A2-B94D-33370DAF799D}" srcOrd="4" destOrd="0" parTransId="{B496DC33-4752-4837-8281-5430473EFFE1}" sibTransId="{E47E70D7-243A-4C76-BEF5-2907FE3F95A0}"/>
    <dgm:cxn modelId="{42B4ECBF-530D-420E-B700-3939841501D1}" type="presOf" srcId="{58B76CEE-3CDA-48FB-B074-A82923EE8847}" destId="{E40A5D8D-D903-41FE-BC65-802102E175AA}" srcOrd="0" destOrd="0" presId="urn:microsoft.com/office/officeart/2005/8/layout/radial6"/>
    <dgm:cxn modelId="{7C472567-253A-4F20-9D26-C2A70FEC711B}" type="presOf" srcId="{E47E70D7-243A-4C76-BEF5-2907FE3F95A0}" destId="{66CAB655-C677-48E7-A428-F762F7498BFD}" srcOrd="0" destOrd="0" presId="urn:microsoft.com/office/officeart/2005/8/layout/radial6"/>
    <dgm:cxn modelId="{4FDCAFA7-6248-4DAD-A028-F3CE5F3FACA7}" type="presOf" srcId="{AA3A87B0-EC35-49E0-A05E-9A710450B1EC}" destId="{40FFA85B-A934-4A68-8E0E-1D55838373D3}" srcOrd="0" destOrd="0" presId="urn:microsoft.com/office/officeart/2005/8/layout/radial6"/>
    <dgm:cxn modelId="{79334491-A1AE-4C68-90D7-155FFC31A24B}" srcId="{AA3A87B0-EC35-49E0-A05E-9A710450B1EC}" destId="{7EED1AEE-60B3-4B18-BC52-92DD19C96C2D}" srcOrd="6" destOrd="0" parTransId="{78214C39-3B87-47AC-B747-6FF3000A3C00}" sibTransId="{AF1441F8-AD81-4BA0-8CF8-37A182C4F8F7}"/>
    <dgm:cxn modelId="{619F3A55-FC7F-4EFB-ACB9-458A1FEC2171}" srcId="{AA3A87B0-EC35-49E0-A05E-9A710450B1EC}" destId="{60A62317-B32F-4FD6-9EEE-1E76A54C41A9}" srcOrd="2" destOrd="0" parTransId="{07AA10CE-BDD7-445A-A19C-C72DDED62C27}" sibTransId="{8815A047-1CD5-4E50-BD48-68FAB97068F0}"/>
    <dgm:cxn modelId="{FE2EBF12-9350-4676-91CB-1211441959D1}" type="presOf" srcId="{8EF3A915-8BB6-43D1-B657-6D22CD5252AF}" destId="{AB008306-0A4D-462B-9CF3-5F655CE56F3E}" srcOrd="0" destOrd="0" presId="urn:microsoft.com/office/officeart/2005/8/layout/radial6"/>
    <dgm:cxn modelId="{3BA3FEFE-476A-4E02-BA21-F310E178F0C5}" type="presOf" srcId="{60A62317-B32F-4FD6-9EEE-1E76A54C41A9}" destId="{EEC36D2B-463E-4D27-B464-703BFF792A96}" srcOrd="0" destOrd="0" presId="urn:microsoft.com/office/officeart/2005/8/layout/radial6"/>
    <dgm:cxn modelId="{04A2317A-AFAC-4291-BA94-E94BCDDC6093}" type="presOf" srcId="{917F97B7-2C8D-4AE2-A902-8DAD9B74B5BE}" destId="{61C721A6-9EA2-4D15-8A2D-B3AB5C0375FE}" srcOrd="0" destOrd="0" presId="urn:microsoft.com/office/officeart/2005/8/layout/radial6"/>
    <dgm:cxn modelId="{3C5E8DA0-10B5-4E16-AB6E-76F17673A457}" type="presOf" srcId="{AF1441F8-AD81-4BA0-8CF8-37A182C4F8F7}" destId="{6B35AA07-6C6E-48CD-987D-77BA7E70946A}" srcOrd="0" destOrd="0" presId="urn:microsoft.com/office/officeart/2005/8/layout/radial6"/>
    <dgm:cxn modelId="{69121873-47AA-4F4B-AD7F-83E4F840E088}" srcId="{AA3A87B0-EC35-49E0-A05E-9A710450B1EC}" destId="{3D9E4632-B66C-4D13-AF12-8250FB38D6D7}" srcOrd="5" destOrd="0" parTransId="{78ED71A0-ECB1-4FEC-B981-38805EC6643E}" sibTransId="{58B76CEE-3CDA-48FB-B074-A82923EE8847}"/>
    <dgm:cxn modelId="{D3A3FCC9-8C23-4DF9-A84A-2AD0E8089D52}" type="presOf" srcId="{7EED1AEE-60B3-4B18-BC52-92DD19C96C2D}" destId="{0DE31054-DC88-4855-8B6B-963FA3A880CC}" srcOrd="0" destOrd="0" presId="urn:microsoft.com/office/officeart/2005/8/layout/radial6"/>
    <dgm:cxn modelId="{B0465F20-DD0A-456B-9051-C3C4D739A63A}" type="presOf" srcId="{E2B35E68-5CA6-4135-8942-DEBF58FF4CE0}" destId="{976F02EA-3CF4-44F8-87E6-72B5CEC292B0}" srcOrd="0" destOrd="0" presId="urn:microsoft.com/office/officeart/2005/8/layout/radial6"/>
    <dgm:cxn modelId="{F7E69BA8-F45C-4ACA-BCFA-F0066E344AD1}" type="presOf" srcId="{62ECDFAE-6E40-4EA0-9CDA-A6230E393BDC}" destId="{0D45C33F-4C8E-4C1A-8E5E-4A1D13EEB806}" srcOrd="0" destOrd="0" presId="urn:microsoft.com/office/officeart/2005/8/layout/radial6"/>
    <dgm:cxn modelId="{07BDE8B6-805B-4D4B-8682-00701141B58E}" type="presOf" srcId="{04B1E980-4A56-47A8-B33B-3D6E36564E2F}" destId="{1A5F6AD4-CF1E-4450-9174-0962449E84D3}" srcOrd="0" destOrd="0" presId="urn:microsoft.com/office/officeart/2005/8/layout/radial6"/>
    <dgm:cxn modelId="{4A2FE45B-A36D-4014-95F2-BC23BBE13165}" srcId="{AA3A87B0-EC35-49E0-A05E-9A710450B1EC}" destId="{E2B35E68-5CA6-4135-8942-DEBF58FF4CE0}" srcOrd="1" destOrd="0" parTransId="{B604677F-ADB5-4116-A828-4C9BFB61D809}" sibTransId="{5CEE0391-1DF9-48B8-9C82-9A93D6CE373C}"/>
    <dgm:cxn modelId="{4A44B9F4-B549-44E5-8D09-C08C3283F6F3}" type="presOf" srcId="{1D1273A9-81D5-42A2-B94D-33370DAF799D}" destId="{95866E77-7B29-4D22-9FDE-9612F836ADE5}" srcOrd="0" destOrd="0" presId="urn:microsoft.com/office/officeart/2005/8/layout/radial6"/>
    <dgm:cxn modelId="{B6A1D708-20DD-471B-A5DE-8C46FB150BE5}" type="presOf" srcId="{8893AF45-0AD5-4D61-AFBD-87C1D45AE433}" destId="{0B0048F7-20E0-4311-A120-16259A8F89B7}" srcOrd="0" destOrd="0" presId="urn:microsoft.com/office/officeart/2005/8/layout/radial6"/>
    <dgm:cxn modelId="{56289418-94E4-4562-9892-24740E7FCA13}" srcId="{AA3A87B0-EC35-49E0-A05E-9A710450B1EC}" destId="{04B1E980-4A56-47A8-B33B-3D6E36564E2F}" srcOrd="0" destOrd="0" parTransId="{AF02FCC5-36DD-4EFA-83A6-67E5620EA930}" sibTransId="{8EF3A915-8BB6-43D1-B657-6D22CD5252AF}"/>
    <dgm:cxn modelId="{6EB10F27-33F5-480A-919C-7A8DCBC998C3}" type="presOf" srcId="{264A32EC-6F4E-4FA7-87C7-8DFC50BAFCF2}" destId="{6FAA53E3-2953-4E5E-B670-F99046F8C3E6}" srcOrd="0" destOrd="0" presId="urn:microsoft.com/office/officeart/2005/8/layout/radial6"/>
    <dgm:cxn modelId="{C5757F0D-9CA3-449B-A1F2-106979FEF597}" srcId="{AA3A87B0-EC35-49E0-A05E-9A710450B1EC}" destId="{8893AF45-0AD5-4D61-AFBD-87C1D45AE433}" srcOrd="3" destOrd="0" parTransId="{ADC2B121-53F1-4FF3-B93A-0A7FFFA40342}" sibTransId="{264A32EC-6F4E-4FA7-87C7-8DFC50BAFCF2}"/>
    <dgm:cxn modelId="{4019F4C0-66EC-4AFB-B8C8-46DC012AEEEC}" type="presParOf" srcId="{61C721A6-9EA2-4D15-8A2D-B3AB5C0375FE}" destId="{40FFA85B-A934-4A68-8E0E-1D55838373D3}" srcOrd="0" destOrd="0" presId="urn:microsoft.com/office/officeart/2005/8/layout/radial6"/>
    <dgm:cxn modelId="{8C142BB2-09F0-4478-96D9-C478CE1EBB9D}" type="presParOf" srcId="{61C721A6-9EA2-4D15-8A2D-B3AB5C0375FE}" destId="{1A5F6AD4-CF1E-4450-9174-0962449E84D3}" srcOrd="1" destOrd="0" presId="urn:microsoft.com/office/officeart/2005/8/layout/radial6"/>
    <dgm:cxn modelId="{A1458A49-342D-4271-BEE8-A5832018DD45}" type="presParOf" srcId="{61C721A6-9EA2-4D15-8A2D-B3AB5C0375FE}" destId="{8A526028-802A-41E9-A7EA-2F97E49A9CBF}" srcOrd="2" destOrd="0" presId="urn:microsoft.com/office/officeart/2005/8/layout/radial6"/>
    <dgm:cxn modelId="{106A6B3D-D188-4D02-B1A0-797502666ADE}" type="presParOf" srcId="{61C721A6-9EA2-4D15-8A2D-B3AB5C0375FE}" destId="{AB008306-0A4D-462B-9CF3-5F655CE56F3E}" srcOrd="3" destOrd="0" presId="urn:microsoft.com/office/officeart/2005/8/layout/radial6"/>
    <dgm:cxn modelId="{FC7DCDED-95DB-4F0A-A991-DC84746CF875}" type="presParOf" srcId="{61C721A6-9EA2-4D15-8A2D-B3AB5C0375FE}" destId="{976F02EA-3CF4-44F8-87E6-72B5CEC292B0}" srcOrd="4" destOrd="0" presId="urn:microsoft.com/office/officeart/2005/8/layout/radial6"/>
    <dgm:cxn modelId="{207BA046-581E-4E65-91E2-D5B4846D7072}" type="presParOf" srcId="{61C721A6-9EA2-4D15-8A2D-B3AB5C0375FE}" destId="{906A369A-9670-4821-AE8E-A73A94D5DA60}" srcOrd="5" destOrd="0" presId="urn:microsoft.com/office/officeart/2005/8/layout/radial6"/>
    <dgm:cxn modelId="{81127A71-9B0F-4A79-92B4-620925202C46}" type="presParOf" srcId="{61C721A6-9EA2-4D15-8A2D-B3AB5C0375FE}" destId="{ABC0FE4C-97C8-4DCB-89FC-CD5F27129687}" srcOrd="6" destOrd="0" presId="urn:microsoft.com/office/officeart/2005/8/layout/radial6"/>
    <dgm:cxn modelId="{F460CC55-9045-487A-B918-45F65FBDCE48}" type="presParOf" srcId="{61C721A6-9EA2-4D15-8A2D-B3AB5C0375FE}" destId="{EEC36D2B-463E-4D27-B464-703BFF792A96}" srcOrd="7" destOrd="0" presId="urn:microsoft.com/office/officeart/2005/8/layout/radial6"/>
    <dgm:cxn modelId="{BE4ECCBE-C7D6-4BBD-A94F-9F92F991E988}" type="presParOf" srcId="{61C721A6-9EA2-4D15-8A2D-B3AB5C0375FE}" destId="{C16B6F12-50AD-4637-86B4-6DA64321F9BD}" srcOrd="8" destOrd="0" presId="urn:microsoft.com/office/officeart/2005/8/layout/radial6"/>
    <dgm:cxn modelId="{3CF780B2-7575-4DAC-AFBC-5564FC0548C9}" type="presParOf" srcId="{61C721A6-9EA2-4D15-8A2D-B3AB5C0375FE}" destId="{4BDC3364-A601-4BFB-8ED7-349C1DB620AE}" srcOrd="9" destOrd="0" presId="urn:microsoft.com/office/officeart/2005/8/layout/radial6"/>
    <dgm:cxn modelId="{2B0DA3C6-32A5-4E15-A554-889E721F85B2}" type="presParOf" srcId="{61C721A6-9EA2-4D15-8A2D-B3AB5C0375FE}" destId="{0B0048F7-20E0-4311-A120-16259A8F89B7}" srcOrd="10" destOrd="0" presId="urn:microsoft.com/office/officeart/2005/8/layout/radial6"/>
    <dgm:cxn modelId="{43ECA541-4DF9-4762-AF0D-C817CB782CBB}" type="presParOf" srcId="{61C721A6-9EA2-4D15-8A2D-B3AB5C0375FE}" destId="{B9892B9D-B50F-4A74-83D7-7C3DD053AD4E}" srcOrd="11" destOrd="0" presId="urn:microsoft.com/office/officeart/2005/8/layout/radial6"/>
    <dgm:cxn modelId="{2D7B7055-E5A7-4924-A675-71DD48F3A575}" type="presParOf" srcId="{61C721A6-9EA2-4D15-8A2D-B3AB5C0375FE}" destId="{6FAA53E3-2953-4E5E-B670-F99046F8C3E6}" srcOrd="12" destOrd="0" presId="urn:microsoft.com/office/officeart/2005/8/layout/radial6"/>
    <dgm:cxn modelId="{3BD0B22D-40C1-4D88-8C69-4AE230604DB1}" type="presParOf" srcId="{61C721A6-9EA2-4D15-8A2D-B3AB5C0375FE}" destId="{95866E77-7B29-4D22-9FDE-9612F836ADE5}" srcOrd="13" destOrd="0" presId="urn:microsoft.com/office/officeart/2005/8/layout/radial6"/>
    <dgm:cxn modelId="{8BC2177C-0AD5-450B-9795-D3783F6DE70A}" type="presParOf" srcId="{61C721A6-9EA2-4D15-8A2D-B3AB5C0375FE}" destId="{6BD0073E-86BC-44F0-814A-A41AF9A07897}" srcOrd="14" destOrd="0" presId="urn:microsoft.com/office/officeart/2005/8/layout/radial6"/>
    <dgm:cxn modelId="{53F7DE46-5D70-48EA-951A-EB4D6BBD354F}" type="presParOf" srcId="{61C721A6-9EA2-4D15-8A2D-B3AB5C0375FE}" destId="{66CAB655-C677-48E7-A428-F762F7498BFD}" srcOrd="15" destOrd="0" presId="urn:microsoft.com/office/officeart/2005/8/layout/radial6"/>
    <dgm:cxn modelId="{B6C195D4-6C7E-4EA7-BEDA-D5A23DA18FF7}" type="presParOf" srcId="{61C721A6-9EA2-4D15-8A2D-B3AB5C0375FE}" destId="{F93EB1D6-6AC8-473A-B313-2D14B80FD00B}" srcOrd="16" destOrd="0" presId="urn:microsoft.com/office/officeart/2005/8/layout/radial6"/>
    <dgm:cxn modelId="{971BB141-2EA2-4A7F-807A-6437DD2C2E9D}" type="presParOf" srcId="{61C721A6-9EA2-4D15-8A2D-B3AB5C0375FE}" destId="{EE2E5307-D248-40D7-A359-6E57C2C03B11}" srcOrd="17" destOrd="0" presId="urn:microsoft.com/office/officeart/2005/8/layout/radial6"/>
    <dgm:cxn modelId="{1BC9C543-EC2E-4586-BFCF-D49E719580AC}" type="presParOf" srcId="{61C721A6-9EA2-4D15-8A2D-B3AB5C0375FE}" destId="{E40A5D8D-D903-41FE-BC65-802102E175AA}" srcOrd="18" destOrd="0" presId="urn:microsoft.com/office/officeart/2005/8/layout/radial6"/>
    <dgm:cxn modelId="{C0126C5C-649C-4C13-AF96-4494B15836B2}" type="presParOf" srcId="{61C721A6-9EA2-4D15-8A2D-B3AB5C0375FE}" destId="{0DE31054-DC88-4855-8B6B-963FA3A880CC}" srcOrd="19" destOrd="0" presId="urn:microsoft.com/office/officeart/2005/8/layout/radial6"/>
    <dgm:cxn modelId="{4AC997F1-F302-4016-9D1E-46E7E62E7594}" type="presParOf" srcId="{61C721A6-9EA2-4D15-8A2D-B3AB5C0375FE}" destId="{067E5A82-4B3E-4812-BFB9-1E080ADD21B2}" srcOrd="20" destOrd="0" presId="urn:microsoft.com/office/officeart/2005/8/layout/radial6"/>
    <dgm:cxn modelId="{FC7B2D37-496D-4849-A39A-501597255316}" type="presParOf" srcId="{61C721A6-9EA2-4D15-8A2D-B3AB5C0375FE}" destId="{6B35AA07-6C6E-48CD-987D-77BA7E70946A}" srcOrd="21" destOrd="0" presId="urn:microsoft.com/office/officeart/2005/8/layout/radial6"/>
    <dgm:cxn modelId="{ECE5A658-44CE-43D6-A15C-17135E9635DB}" type="presParOf" srcId="{61C721A6-9EA2-4D15-8A2D-B3AB5C0375FE}" destId="{0D45C33F-4C8E-4C1A-8E5E-4A1D13EEB806}" srcOrd="22" destOrd="0" presId="urn:microsoft.com/office/officeart/2005/8/layout/radial6"/>
    <dgm:cxn modelId="{649DDC1C-33B8-4F83-8FD8-B9F3CC64E912}" type="presParOf" srcId="{61C721A6-9EA2-4D15-8A2D-B3AB5C0375FE}" destId="{205FD5E4-6A38-4242-8EE5-8D56B220E2EE}" srcOrd="23" destOrd="0" presId="urn:microsoft.com/office/officeart/2005/8/layout/radial6"/>
    <dgm:cxn modelId="{BD03736E-1A35-4EA4-A662-AE3D50BC35E7}" type="presParOf" srcId="{61C721A6-9EA2-4D15-8A2D-B3AB5C0375FE}" destId="{29893DC5-65BB-4DCE-A033-3AA519CAA32D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D8F0EA-EA7A-4F3D-96AF-D2EB5D46699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3A1AEABD-5864-422A-A95E-E81EB8F3C923}">
      <dgm:prSet custT="1"/>
      <dgm:spPr>
        <a:solidFill>
          <a:srgbClr val="002060"/>
        </a:solidFill>
      </dgm:spPr>
      <dgm:t>
        <a:bodyPr/>
        <a:lstStyle/>
        <a:p>
          <a:r>
            <a:rPr lang="tr-TR" sz="1600" b="1" kern="1200" dirty="0">
              <a:solidFill>
                <a:srgbClr val="DFB777"/>
              </a:solidFill>
              <a:latin typeface="+mn-lt"/>
              <a:ea typeface="+mn-ea"/>
              <a:cs typeface="+mn-cs"/>
            </a:rPr>
            <a:t>İthalatta eşyanın karbon içeriğine göre (ton/€) karbon fiyatlandırması </a:t>
          </a:r>
          <a:r>
            <a:rPr lang="tr-TR" sz="1600" b="1" kern="1200" dirty="0">
              <a:solidFill>
                <a:srgbClr val="DFB777"/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 </a:t>
          </a:r>
          <a:r>
            <a:rPr lang="tr-TR" sz="1600" kern="1200" dirty="0">
              <a:latin typeface="+mn-lt"/>
            </a:rPr>
            <a:t> </a:t>
          </a:r>
          <a:r>
            <a:rPr lang="tr-TR" sz="1600" b="1" kern="1200" dirty="0">
              <a:solidFill>
                <a:srgbClr val="DFB777"/>
              </a:solidFill>
              <a:latin typeface="+mn-lt"/>
              <a:ea typeface="+mn-ea"/>
              <a:cs typeface="+mn-cs"/>
            </a:rPr>
            <a:t>ölçülmüş ve doğrulanmış sera gazı emisyonu değerlerine dayalı mali yükümlülükler</a:t>
          </a:r>
          <a:endParaRPr lang="tr-TR" sz="1600" kern="1200" dirty="0">
            <a:latin typeface="+mn-lt"/>
          </a:endParaRPr>
        </a:p>
      </dgm:t>
    </dgm:pt>
    <dgm:pt modelId="{794631A9-725E-4DFE-924E-B8ADD09B606F}" type="parTrans" cxnId="{3EE6AFEE-58B2-41BD-B2DB-BFA51B9177A3}">
      <dgm:prSet/>
      <dgm:spPr/>
      <dgm:t>
        <a:bodyPr/>
        <a:lstStyle/>
        <a:p>
          <a:endParaRPr lang="tr-TR" sz="1600"/>
        </a:p>
      </dgm:t>
    </dgm:pt>
    <dgm:pt modelId="{C0F5E872-E849-45EE-9509-2D3DA066979E}" type="sibTrans" cxnId="{3EE6AFEE-58B2-41BD-B2DB-BFA51B9177A3}">
      <dgm:prSet/>
      <dgm:spPr/>
      <dgm:t>
        <a:bodyPr/>
        <a:lstStyle/>
        <a:p>
          <a:endParaRPr lang="tr-TR" sz="1600"/>
        </a:p>
      </dgm:t>
    </dgm:pt>
    <dgm:pt modelId="{1FDC173E-D022-486C-BF3E-FC1F77EF6AFC}">
      <dgm:prSet custT="1"/>
      <dgm:spPr/>
      <dgm:t>
        <a:bodyPr/>
        <a:lstStyle/>
        <a:p>
          <a:r>
            <a:rPr lang="tr-TR" sz="1400" dirty="0">
              <a:solidFill>
                <a:srgbClr val="182552"/>
              </a:solidFill>
            </a:rPr>
            <a:t>Sağlıklı gerçek verinin sağlanamadığı durumlarda varsayılan değerler üzerinden hesaplama</a:t>
          </a:r>
        </a:p>
      </dgm:t>
    </dgm:pt>
    <dgm:pt modelId="{54B70AF7-3DBB-4F10-9A20-4FF7001BBF1F}" type="parTrans" cxnId="{89AD4FD7-B8A6-459F-83F0-547DC12CD37D}">
      <dgm:prSet/>
      <dgm:spPr/>
      <dgm:t>
        <a:bodyPr/>
        <a:lstStyle/>
        <a:p>
          <a:endParaRPr lang="tr-TR" sz="1600"/>
        </a:p>
      </dgm:t>
    </dgm:pt>
    <dgm:pt modelId="{C5416FAE-8E23-43D6-BB5D-07695AD76782}" type="sibTrans" cxnId="{89AD4FD7-B8A6-459F-83F0-547DC12CD37D}">
      <dgm:prSet/>
      <dgm:spPr/>
      <dgm:t>
        <a:bodyPr/>
        <a:lstStyle/>
        <a:p>
          <a:endParaRPr lang="tr-TR" sz="1600"/>
        </a:p>
      </dgm:t>
    </dgm:pt>
    <dgm:pt modelId="{22E5C121-C78A-48A8-BAD7-683F81B85B7B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SKDM Sertifikası ile «AB’de yerleşik yetkili ithalatçılar» üzerinden ithalat</a:t>
          </a:r>
        </a:p>
      </dgm:t>
    </dgm:pt>
    <dgm:pt modelId="{9BBEC586-DE17-40F5-9914-94F8B9072231}" type="parTrans" cxnId="{41CE9039-623B-4BA0-A290-7A460E850821}">
      <dgm:prSet/>
      <dgm:spPr/>
      <dgm:t>
        <a:bodyPr/>
        <a:lstStyle/>
        <a:p>
          <a:endParaRPr lang="tr-TR" sz="1600"/>
        </a:p>
      </dgm:t>
    </dgm:pt>
    <dgm:pt modelId="{7F15BBD0-0217-49B9-A828-6833E137EB41}" type="sibTrans" cxnId="{41CE9039-623B-4BA0-A290-7A460E850821}">
      <dgm:prSet/>
      <dgm:spPr/>
      <dgm:t>
        <a:bodyPr/>
        <a:lstStyle/>
        <a:p>
          <a:endParaRPr lang="tr-TR" sz="1600"/>
        </a:p>
      </dgm:t>
    </dgm:pt>
    <dgm:pt modelId="{17CD4E1E-2FCC-4100-B4FB-032AD574EE1D}">
      <dgm:prSet custT="1"/>
      <dgm:spPr/>
      <dgm:t>
        <a:bodyPr/>
        <a:lstStyle/>
        <a:p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Mali ve idari yükümlülükler ithalatçının üzerinde</a:t>
          </a:r>
        </a:p>
      </dgm:t>
    </dgm:pt>
    <dgm:pt modelId="{47650BC8-38C3-4123-A2EF-BC825BB76FC1}" type="parTrans" cxnId="{A5AD2B11-1F05-413B-A11B-47D2460E72F7}">
      <dgm:prSet/>
      <dgm:spPr/>
      <dgm:t>
        <a:bodyPr/>
        <a:lstStyle/>
        <a:p>
          <a:endParaRPr lang="tr-TR" sz="1600"/>
        </a:p>
      </dgm:t>
    </dgm:pt>
    <dgm:pt modelId="{22B7AC36-1088-4BDD-86D6-FC9A15B19337}" type="sibTrans" cxnId="{A5AD2B11-1F05-413B-A11B-47D2460E72F7}">
      <dgm:prSet/>
      <dgm:spPr/>
      <dgm:t>
        <a:bodyPr/>
        <a:lstStyle/>
        <a:p>
          <a:endParaRPr lang="tr-TR" sz="1600"/>
        </a:p>
      </dgm:t>
    </dgm:pt>
    <dgm:pt modelId="{99B6F00E-A57C-41F3-B57B-296D68BE2729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AB </a:t>
          </a:r>
          <a:r>
            <a:rPr lang="tr-TR" sz="1600" b="1" kern="1200" dirty="0" err="1">
              <a:solidFill>
                <a:srgbClr val="DFB777"/>
              </a:solidFill>
              <a:latin typeface="Calibri"/>
              <a:ea typeface="+mn-ea"/>
              <a:cs typeface="+mn-cs"/>
            </a:rPr>
            <a:t>ETS’sini</a:t>
          </a: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 uygulayan veya AB </a:t>
          </a:r>
          <a:r>
            <a:rPr lang="tr-TR" sz="1600" b="1" kern="1200" dirty="0" err="1">
              <a:solidFill>
                <a:srgbClr val="DFB777"/>
              </a:solidFill>
              <a:latin typeface="Calibri"/>
              <a:ea typeface="+mn-ea"/>
              <a:cs typeface="+mn-cs"/>
            </a:rPr>
            <a:t>ETS’si</a:t>
          </a: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 ile bağlantılı emisyon ticaret sistemi olan ülke/topraklar uygulamadan muaf </a:t>
          </a:r>
        </a:p>
      </dgm:t>
    </dgm:pt>
    <dgm:pt modelId="{38DB8FC7-9EC0-48BE-85F4-EF46CE6DF013}" type="parTrans" cxnId="{ECE21DC9-8BDE-4319-9AA1-EBDA46E56931}">
      <dgm:prSet/>
      <dgm:spPr/>
      <dgm:t>
        <a:bodyPr/>
        <a:lstStyle/>
        <a:p>
          <a:endParaRPr lang="tr-TR" sz="1600"/>
        </a:p>
      </dgm:t>
    </dgm:pt>
    <dgm:pt modelId="{C0FC8AE9-E767-4514-9E76-184A6651E0A1}" type="sibTrans" cxnId="{ECE21DC9-8BDE-4319-9AA1-EBDA46E56931}">
      <dgm:prSet/>
      <dgm:spPr/>
      <dgm:t>
        <a:bodyPr/>
        <a:lstStyle/>
        <a:p>
          <a:endParaRPr lang="tr-TR" sz="1600"/>
        </a:p>
      </dgm:t>
    </dgm:pt>
    <dgm:pt modelId="{06A22DFD-773C-4277-A747-E6FCD98F95B5}">
      <dgm:prSet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EK-II: Norveç, İzlanda, Lihtenştayn, İsviçre;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Büsingen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Heligoland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Livigno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Ceuta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Melilla</a:t>
          </a:r>
          <a:endParaRPr lang="tr-TR" sz="1400" kern="1200" dirty="0">
            <a:solidFill>
              <a:srgbClr val="182552"/>
            </a:solidFill>
            <a:latin typeface="Calibri"/>
            <a:ea typeface="+mn-ea"/>
            <a:cs typeface="+mn-cs"/>
          </a:endParaRPr>
        </a:p>
      </dgm:t>
    </dgm:pt>
    <dgm:pt modelId="{B32A4468-0A72-4215-82CB-3ED988E593D2}" type="parTrans" cxnId="{CB66E872-D909-46A1-9765-1710E5E66B8F}">
      <dgm:prSet/>
      <dgm:spPr/>
      <dgm:t>
        <a:bodyPr/>
        <a:lstStyle/>
        <a:p>
          <a:endParaRPr lang="tr-TR" sz="1600"/>
        </a:p>
      </dgm:t>
    </dgm:pt>
    <dgm:pt modelId="{2933C327-7007-4DDB-90C4-0D44B4839393}" type="sibTrans" cxnId="{CB66E872-D909-46A1-9765-1710E5E66B8F}">
      <dgm:prSet/>
      <dgm:spPr/>
      <dgm:t>
        <a:bodyPr/>
        <a:lstStyle/>
        <a:p>
          <a:endParaRPr lang="tr-TR" sz="1600"/>
        </a:p>
      </dgm:t>
    </dgm:pt>
    <dgm:pt modelId="{E8A0E7ED-A6AA-4AF8-9961-BC9143920C90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Üçüncü ülkelerde ödenmiş eşdeğer karbon ücretleri, ithalatta mali yükümlülükleri düşürecek </a:t>
          </a:r>
        </a:p>
      </dgm:t>
    </dgm:pt>
    <dgm:pt modelId="{8197510D-90A8-43F5-BFBD-59291BB5F370}" type="parTrans" cxnId="{CDDBDBE7-010E-4490-9BAA-EE2D0F480B74}">
      <dgm:prSet/>
      <dgm:spPr/>
      <dgm:t>
        <a:bodyPr/>
        <a:lstStyle/>
        <a:p>
          <a:endParaRPr lang="tr-TR" sz="1600"/>
        </a:p>
      </dgm:t>
    </dgm:pt>
    <dgm:pt modelId="{AAFC9B92-6740-4447-874A-B6923BD19AB1}" type="sibTrans" cxnId="{CDDBDBE7-010E-4490-9BAA-EE2D0F480B74}">
      <dgm:prSet/>
      <dgm:spPr/>
      <dgm:t>
        <a:bodyPr/>
        <a:lstStyle/>
        <a:p>
          <a:endParaRPr lang="tr-TR" sz="1600"/>
        </a:p>
      </dgm:t>
    </dgm:pt>
    <dgm:pt modelId="{6CAF755E-7E76-4538-A253-635A673534BC}">
      <dgm:prSet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Karbon ücreti: Ürünlerin üretimi aşamasında salınan sera gazları üzerinden hesaplanan ve üçüncü ülkelerde «vergi, (harç) veya emisyon ticaret sistemleri kapsamındaki emisyon tahsisatları» şeklinde ödenmiş parasal tutar. </a:t>
          </a:r>
        </a:p>
      </dgm:t>
    </dgm:pt>
    <dgm:pt modelId="{848D7073-4435-4907-9F0D-4E65CE557DB1}" type="parTrans" cxnId="{C3C472F2-FD57-4C89-85C0-51A26F4C2AB6}">
      <dgm:prSet/>
      <dgm:spPr/>
      <dgm:t>
        <a:bodyPr/>
        <a:lstStyle/>
        <a:p>
          <a:endParaRPr lang="tr-TR" sz="1600"/>
        </a:p>
      </dgm:t>
    </dgm:pt>
    <dgm:pt modelId="{316A6721-786A-4E23-AFF5-8C435F6AEEB9}" type="sibTrans" cxnId="{C3C472F2-FD57-4C89-85C0-51A26F4C2AB6}">
      <dgm:prSet/>
      <dgm:spPr/>
      <dgm:t>
        <a:bodyPr/>
        <a:lstStyle/>
        <a:p>
          <a:endParaRPr lang="tr-TR" sz="1600"/>
        </a:p>
      </dgm:t>
    </dgm:pt>
    <dgm:pt modelId="{C0CA200A-5751-48BD-BB1D-1A1A313186EB}">
      <dgm:prSet custT="1"/>
      <dgm:spPr/>
      <dgm:t>
        <a:bodyPr/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tr-TR" sz="800" kern="1200" dirty="0">
            <a:solidFill>
              <a:srgbClr val="182552"/>
            </a:solidFill>
            <a:latin typeface="Calibri"/>
            <a:ea typeface="+mn-ea"/>
            <a:cs typeface="+mn-cs"/>
          </a:endParaRPr>
        </a:p>
      </dgm:t>
    </dgm:pt>
    <dgm:pt modelId="{9938AF0E-8F70-4054-AF77-8C1506207E0C}" type="parTrans" cxnId="{688931CB-CA8B-439E-9B5C-445C18F7A2C8}">
      <dgm:prSet/>
      <dgm:spPr/>
      <dgm:t>
        <a:bodyPr/>
        <a:lstStyle/>
        <a:p>
          <a:endParaRPr lang="tr-TR"/>
        </a:p>
      </dgm:t>
    </dgm:pt>
    <dgm:pt modelId="{06DE318F-6296-48C9-82CE-DD1EC8B41FFA}" type="sibTrans" cxnId="{688931CB-CA8B-439E-9B5C-445C18F7A2C8}">
      <dgm:prSet/>
      <dgm:spPr/>
      <dgm:t>
        <a:bodyPr/>
        <a:lstStyle/>
        <a:p>
          <a:endParaRPr lang="tr-TR"/>
        </a:p>
      </dgm:t>
    </dgm:pt>
    <dgm:pt modelId="{0B593BD2-D96A-4B1F-B534-756BCF4F43A0}">
      <dgm:prSet custT="1"/>
      <dgm:spPr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Amaç: Karbon kaçağının önlenmesi; Avrupa üretici sektörlerinin rekabet gücünün korunması</a:t>
          </a:r>
        </a:p>
      </dgm:t>
    </dgm:pt>
    <dgm:pt modelId="{B73EA7A5-C159-4DD7-98A0-5893E1C63046}" type="parTrans" cxnId="{5A1B22CD-88A8-4E38-959B-CBD260C9F0A5}">
      <dgm:prSet/>
      <dgm:spPr/>
      <dgm:t>
        <a:bodyPr/>
        <a:lstStyle/>
        <a:p>
          <a:endParaRPr lang="tr-TR"/>
        </a:p>
      </dgm:t>
    </dgm:pt>
    <dgm:pt modelId="{C174CE28-D100-4EFA-96F4-52DAF41C61F2}" type="sibTrans" cxnId="{5A1B22CD-88A8-4E38-959B-CBD260C9F0A5}">
      <dgm:prSet/>
      <dgm:spPr/>
      <dgm:t>
        <a:bodyPr/>
        <a:lstStyle/>
        <a:p>
          <a:endParaRPr lang="tr-TR"/>
        </a:p>
      </dgm:t>
    </dgm:pt>
    <dgm:pt modelId="{9859713C-F802-443F-A359-10A909B81185}" type="pres">
      <dgm:prSet presAssocID="{7DD8F0EA-EA7A-4F3D-96AF-D2EB5D4669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AEF9454-6C15-4AE9-95F5-E9DE145A3C83}" type="pres">
      <dgm:prSet presAssocID="{0B593BD2-D96A-4B1F-B534-756BCF4F43A0}" presName="parentText" presStyleLbl="node1" presStyleIdx="0" presStyleCnt="5" custScaleY="72036">
        <dgm:presLayoutVars>
          <dgm:chMax val="0"/>
          <dgm:bulletEnabled val="1"/>
        </dgm:presLayoutVars>
      </dgm:prSet>
      <dgm:spPr>
        <a:xfrm>
          <a:off x="0" y="7259"/>
          <a:ext cx="10908247" cy="631800"/>
        </a:xfrm>
        <a:prstGeom prst="roundRect">
          <a:avLst/>
        </a:prstGeom>
      </dgm:spPr>
      <dgm:t>
        <a:bodyPr/>
        <a:lstStyle/>
        <a:p>
          <a:endParaRPr lang="tr-TR"/>
        </a:p>
      </dgm:t>
    </dgm:pt>
    <dgm:pt modelId="{A67E6C04-BDA8-40CC-85DE-D5E34C48D2EB}" type="pres">
      <dgm:prSet presAssocID="{C174CE28-D100-4EFA-96F4-52DAF41C61F2}" presName="spacer" presStyleCnt="0"/>
      <dgm:spPr/>
    </dgm:pt>
    <dgm:pt modelId="{0643BEFF-967D-48D1-B432-B6E826FF7B9D}" type="pres">
      <dgm:prSet presAssocID="{3A1AEABD-5864-422A-A95E-E81EB8F3C923}" presName="parentText" presStyleLbl="node1" presStyleIdx="1" presStyleCnt="5" custScaleY="9981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D28EEB7-401C-42FF-965E-03C7B058838B}" type="pres">
      <dgm:prSet presAssocID="{3A1AEABD-5864-422A-A95E-E81EB8F3C923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324384F-7162-4CF7-AAF8-359663A1EB5C}" type="pres">
      <dgm:prSet presAssocID="{22E5C121-C78A-48A8-BAD7-683F81B85B7B}" presName="parentText" presStyleLbl="node1" presStyleIdx="2" presStyleCnt="5" custScaleY="82454" custLinFactNeighborX="-489" custLinFactNeighborY="-17109">
        <dgm:presLayoutVars>
          <dgm:chMax val="0"/>
          <dgm:bulletEnabled val="1"/>
        </dgm:presLayoutVars>
      </dgm:prSet>
      <dgm:spPr>
        <a:xfrm>
          <a:off x="0" y="907466"/>
          <a:ext cx="11225047" cy="479700"/>
        </a:xfrm>
        <a:prstGeom prst="roundRect">
          <a:avLst/>
        </a:prstGeom>
      </dgm:spPr>
      <dgm:t>
        <a:bodyPr/>
        <a:lstStyle/>
        <a:p>
          <a:endParaRPr lang="tr-TR"/>
        </a:p>
      </dgm:t>
    </dgm:pt>
    <dgm:pt modelId="{41013D39-25D5-44B4-94F8-BAA38326DE33}" type="pres">
      <dgm:prSet presAssocID="{22E5C121-C78A-48A8-BAD7-683F81B85B7B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85BFB3C-9386-4EDD-B47F-8529ADE86E2B}" type="pres">
      <dgm:prSet presAssocID="{99B6F00E-A57C-41F3-B57B-296D68BE2729}" presName="parentText" presStyleLbl="node1" presStyleIdx="3" presStyleCnt="5" custScaleY="103974">
        <dgm:presLayoutVars>
          <dgm:chMax val="0"/>
          <dgm:bulletEnabled val="1"/>
        </dgm:presLayoutVars>
      </dgm:prSet>
      <dgm:spPr>
        <a:xfrm>
          <a:off x="0" y="1718366"/>
          <a:ext cx="11225047" cy="479700"/>
        </a:xfrm>
        <a:prstGeom prst="roundRect">
          <a:avLst/>
        </a:prstGeom>
      </dgm:spPr>
      <dgm:t>
        <a:bodyPr/>
        <a:lstStyle/>
        <a:p>
          <a:endParaRPr lang="tr-TR"/>
        </a:p>
      </dgm:t>
    </dgm:pt>
    <dgm:pt modelId="{185E7971-761F-478E-8800-5E88DCC5B3BA}" type="pres">
      <dgm:prSet presAssocID="{99B6F00E-A57C-41F3-B57B-296D68BE272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20FD45-9A19-476E-8037-4641B67406EE}" type="pres">
      <dgm:prSet presAssocID="{E8A0E7ED-A6AA-4AF8-9961-BC9143920C90}" presName="parentText" presStyleLbl="node1" presStyleIdx="4" presStyleCnt="5" custScaleY="68253" custLinFactNeighborX="-489" custLinFactNeighborY="-9089">
        <dgm:presLayoutVars>
          <dgm:chMax val="0"/>
          <dgm:bulletEnabled val="1"/>
        </dgm:presLayoutVars>
      </dgm:prSet>
      <dgm:spPr>
        <a:xfrm>
          <a:off x="0" y="2529266"/>
          <a:ext cx="11225047" cy="479700"/>
        </a:xfrm>
        <a:prstGeom prst="roundRect">
          <a:avLst/>
        </a:prstGeom>
      </dgm:spPr>
      <dgm:t>
        <a:bodyPr/>
        <a:lstStyle/>
        <a:p>
          <a:endParaRPr lang="tr-TR"/>
        </a:p>
      </dgm:t>
    </dgm:pt>
    <dgm:pt modelId="{1CC02424-66E1-4623-B264-E2BD7C22F52F}" type="pres">
      <dgm:prSet presAssocID="{E8A0E7ED-A6AA-4AF8-9961-BC9143920C90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404FCD2-1ABB-47B4-94F9-F5A866C071AF}" type="presOf" srcId="{17CD4E1E-2FCC-4100-B4FB-032AD574EE1D}" destId="{41013D39-25D5-44B4-94F8-BAA38326DE33}" srcOrd="0" destOrd="0" presId="urn:microsoft.com/office/officeart/2005/8/layout/vList2"/>
    <dgm:cxn modelId="{B31B8558-62CC-4E72-9379-760C1DA41AA3}" type="presOf" srcId="{1FDC173E-D022-486C-BF3E-FC1F77EF6AFC}" destId="{9D28EEB7-401C-42FF-965E-03C7B058838B}" srcOrd="0" destOrd="0" presId="urn:microsoft.com/office/officeart/2005/8/layout/vList2"/>
    <dgm:cxn modelId="{A867F5E1-3CB0-4AB1-A86C-6250B4AF0357}" type="presOf" srcId="{99B6F00E-A57C-41F3-B57B-296D68BE2729}" destId="{C85BFB3C-9386-4EDD-B47F-8529ADE86E2B}" srcOrd="0" destOrd="0" presId="urn:microsoft.com/office/officeart/2005/8/layout/vList2"/>
    <dgm:cxn modelId="{3EE6AFEE-58B2-41BD-B2DB-BFA51B9177A3}" srcId="{7DD8F0EA-EA7A-4F3D-96AF-D2EB5D46699A}" destId="{3A1AEABD-5864-422A-A95E-E81EB8F3C923}" srcOrd="1" destOrd="0" parTransId="{794631A9-725E-4DFE-924E-B8ADD09B606F}" sibTransId="{C0F5E872-E849-45EE-9509-2D3DA066979E}"/>
    <dgm:cxn modelId="{80CDF796-ABCD-484E-95D0-BCD072EC911D}" type="presOf" srcId="{7DD8F0EA-EA7A-4F3D-96AF-D2EB5D46699A}" destId="{9859713C-F802-443F-A359-10A909B81185}" srcOrd="0" destOrd="0" presId="urn:microsoft.com/office/officeart/2005/8/layout/vList2"/>
    <dgm:cxn modelId="{B47F12A2-7514-4FF7-966B-F3516E82F255}" type="presOf" srcId="{0B593BD2-D96A-4B1F-B534-756BCF4F43A0}" destId="{9AEF9454-6C15-4AE9-95F5-E9DE145A3C83}" srcOrd="0" destOrd="0" presId="urn:microsoft.com/office/officeart/2005/8/layout/vList2"/>
    <dgm:cxn modelId="{C3C472F2-FD57-4C89-85C0-51A26F4C2AB6}" srcId="{E8A0E7ED-A6AA-4AF8-9961-BC9143920C90}" destId="{6CAF755E-7E76-4538-A253-635A673534BC}" srcOrd="0" destOrd="0" parTransId="{848D7073-4435-4907-9F0D-4E65CE557DB1}" sibTransId="{316A6721-786A-4E23-AFF5-8C435F6AEEB9}"/>
    <dgm:cxn modelId="{A91AD7BB-E58F-4322-9643-1D8C87C25AA2}" type="presOf" srcId="{22E5C121-C78A-48A8-BAD7-683F81B85B7B}" destId="{B324384F-7162-4CF7-AAF8-359663A1EB5C}" srcOrd="0" destOrd="0" presId="urn:microsoft.com/office/officeart/2005/8/layout/vList2"/>
    <dgm:cxn modelId="{CDDBDBE7-010E-4490-9BAA-EE2D0F480B74}" srcId="{7DD8F0EA-EA7A-4F3D-96AF-D2EB5D46699A}" destId="{E8A0E7ED-A6AA-4AF8-9961-BC9143920C90}" srcOrd="4" destOrd="0" parTransId="{8197510D-90A8-43F5-BFBD-59291BB5F370}" sibTransId="{AAFC9B92-6740-4447-874A-B6923BD19AB1}"/>
    <dgm:cxn modelId="{ECE21DC9-8BDE-4319-9AA1-EBDA46E56931}" srcId="{7DD8F0EA-EA7A-4F3D-96AF-D2EB5D46699A}" destId="{99B6F00E-A57C-41F3-B57B-296D68BE2729}" srcOrd="3" destOrd="0" parTransId="{38DB8FC7-9EC0-48BE-85F4-EF46CE6DF013}" sibTransId="{C0FC8AE9-E767-4514-9E76-184A6651E0A1}"/>
    <dgm:cxn modelId="{7D1DE3C6-56F9-4E75-B5A8-039A4D05783E}" type="presOf" srcId="{6CAF755E-7E76-4538-A253-635A673534BC}" destId="{1CC02424-66E1-4623-B264-E2BD7C22F52F}" srcOrd="0" destOrd="0" presId="urn:microsoft.com/office/officeart/2005/8/layout/vList2"/>
    <dgm:cxn modelId="{8FC8BA32-B547-46EE-B603-22339087600A}" type="presOf" srcId="{06A22DFD-773C-4277-A747-E6FCD98F95B5}" destId="{185E7971-761F-478E-8800-5E88DCC5B3BA}" srcOrd="0" destOrd="0" presId="urn:microsoft.com/office/officeart/2005/8/layout/vList2"/>
    <dgm:cxn modelId="{DE1DC5BA-0DC5-4343-BB1E-8862F8DF0BD3}" type="presOf" srcId="{3A1AEABD-5864-422A-A95E-E81EB8F3C923}" destId="{0643BEFF-967D-48D1-B432-B6E826FF7B9D}" srcOrd="0" destOrd="0" presId="urn:microsoft.com/office/officeart/2005/8/layout/vList2"/>
    <dgm:cxn modelId="{CB66E872-D909-46A1-9765-1710E5E66B8F}" srcId="{99B6F00E-A57C-41F3-B57B-296D68BE2729}" destId="{06A22DFD-773C-4277-A747-E6FCD98F95B5}" srcOrd="0" destOrd="0" parTransId="{B32A4468-0A72-4215-82CB-3ED988E593D2}" sibTransId="{2933C327-7007-4DDB-90C4-0D44B4839393}"/>
    <dgm:cxn modelId="{41CE9039-623B-4BA0-A290-7A460E850821}" srcId="{7DD8F0EA-EA7A-4F3D-96AF-D2EB5D46699A}" destId="{22E5C121-C78A-48A8-BAD7-683F81B85B7B}" srcOrd="2" destOrd="0" parTransId="{9BBEC586-DE17-40F5-9914-94F8B9072231}" sibTransId="{7F15BBD0-0217-49B9-A828-6833E137EB41}"/>
    <dgm:cxn modelId="{A5AD2B11-1F05-413B-A11B-47D2460E72F7}" srcId="{22E5C121-C78A-48A8-BAD7-683F81B85B7B}" destId="{17CD4E1E-2FCC-4100-B4FB-032AD574EE1D}" srcOrd="0" destOrd="0" parTransId="{47650BC8-38C3-4123-A2EF-BC825BB76FC1}" sibTransId="{22B7AC36-1088-4BDD-86D6-FC9A15B19337}"/>
    <dgm:cxn modelId="{751ECA5E-12E3-4CD8-B3A3-24E8F9BDEF89}" type="presOf" srcId="{C0CA200A-5751-48BD-BB1D-1A1A313186EB}" destId="{1CC02424-66E1-4623-B264-E2BD7C22F52F}" srcOrd="0" destOrd="1" presId="urn:microsoft.com/office/officeart/2005/8/layout/vList2"/>
    <dgm:cxn modelId="{688931CB-CA8B-439E-9B5C-445C18F7A2C8}" srcId="{E8A0E7ED-A6AA-4AF8-9961-BC9143920C90}" destId="{C0CA200A-5751-48BD-BB1D-1A1A313186EB}" srcOrd="1" destOrd="0" parTransId="{9938AF0E-8F70-4054-AF77-8C1506207E0C}" sibTransId="{06DE318F-6296-48C9-82CE-DD1EC8B41FFA}"/>
    <dgm:cxn modelId="{27BA885E-0763-4C13-AD6D-B268D519BCE4}" type="presOf" srcId="{E8A0E7ED-A6AA-4AF8-9961-BC9143920C90}" destId="{0720FD45-9A19-476E-8037-4641B67406EE}" srcOrd="0" destOrd="0" presId="urn:microsoft.com/office/officeart/2005/8/layout/vList2"/>
    <dgm:cxn modelId="{89AD4FD7-B8A6-459F-83F0-547DC12CD37D}" srcId="{3A1AEABD-5864-422A-A95E-E81EB8F3C923}" destId="{1FDC173E-D022-486C-BF3E-FC1F77EF6AFC}" srcOrd="0" destOrd="0" parTransId="{54B70AF7-3DBB-4F10-9A20-4FF7001BBF1F}" sibTransId="{C5416FAE-8E23-43D6-BB5D-07695AD76782}"/>
    <dgm:cxn modelId="{5A1B22CD-88A8-4E38-959B-CBD260C9F0A5}" srcId="{7DD8F0EA-EA7A-4F3D-96AF-D2EB5D46699A}" destId="{0B593BD2-D96A-4B1F-B534-756BCF4F43A0}" srcOrd="0" destOrd="0" parTransId="{B73EA7A5-C159-4DD7-98A0-5893E1C63046}" sibTransId="{C174CE28-D100-4EFA-96F4-52DAF41C61F2}"/>
    <dgm:cxn modelId="{699ACC76-6772-4D90-A6B0-8D7A0C620A0B}" type="presParOf" srcId="{9859713C-F802-443F-A359-10A909B81185}" destId="{9AEF9454-6C15-4AE9-95F5-E9DE145A3C83}" srcOrd="0" destOrd="0" presId="urn:microsoft.com/office/officeart/2005/8/layout/vList2"/>
    <dgm:cxn modelId="{B5D86D49-ADD5-4348-948F-9025F2794F4A}" type="presParOf" srcId="{9859713C-F802-443F-A359-10A909B81185}" destId="{A67E6C04-BDA8-40CC-85DE-D5E34C48D2EB}" srcOrd="1" destOrd="0" presId="urn:microsoft.com/office/officeart/2005/8/layout/vList2"/>
    <dgm:cxn modelId="{638E215E-894C-40E6-9680-AE7F90449D82}" type="presParOf" srcId="{9859713C-F802-443F-A359-10A909B81185}" destId="{0643BEFF-967D-48D1-B432-B6E826FF7B9D}" srcOrd="2" destOrd="0" presId="urn:microsoft.com/office/officeart/2005/8/layout/vList2"/>
    <dgm:cxn modelId="{10BBF485-DEE6-4CAF-897F-A2F02C413F98}" type="presParOf" srcId="{9859713C-F802-443F-A359-10A909B81185}" destId="{9D28EEB7-401C-42FF-965E-03C7B058838B}" srcOrd="3" destOrd="0" presId="urn:microsoft.com/office/officeart/2005/8/layout/vList2"/>
    <dgm:cxn modelId="{646D64A7-3E52-4072-A612-F9CA04A46691}" type="presParOf" srcId="{9859713C-F802-443F-A359-10A909B81185}" destId="{B324384F-7162-4CF7-AAF8-359663A1EB5C}" srcOrd="4" destOrd="0" presId="urn:microsoft.com/office/officeart/2005/8/layout/vList2"/>
    <dgm:cxn modelId="{81AC1949-3CC3-4CDF-BE4D-FA9E311FEF0A}" type="presParOf" srcId="{9859713C-F802-443F-A359-10A909B81185}" destId="{41013D39-25D5-44B4-94F8-BAA38326DE33}" srcOrd="5" destOrd="0" presId="urn:microsoft.com/office/officeart/2005/8/layout/vList2"/>
    <dgm:cxn modelId="{A7D5A0A6-41E6-4154-BBF0-25A54975DA28}" type="presParOf" srcId="{9859713C-F802-443F-A359-10A909B81185}" destId="{C85BFB3C-9386-4EDD-B47F-8529ADE86E2B}" srcOrd="6" destOrd="0" presId="urn:microsoft.com/office/officeart/2005/8/layout/vList2"/>
    <dgm:cxn modelId="{0D41AA3F-44BA-412B-A02E-1FD0F2F423A4}" type="presParOf" srcId="{9859713C-F802-443F-A359-10A909B81185}" destId="{185E7971-761F-478E-8800-5E88DCC5B3BA}" srcOrd="7" destOrd="0" presId="urn:microsoft.com/office/officeart/2005/8/layout/vList2"/>
    <dgm:cxn modelId="{67447CBC-92C3-4CEF-9145-85598ED56C66}" type="presParOf" srcId="{9859713C-F802-443F-A359-10A909B81185}" destId="{0720FD45-9A19-476E-8037-4641B67406EE}" srcOrd="8" destOrd="0" presId="urn:microsoft.com/office/officeart/2005/8/layout/vList2"/>
    <dgm:cxn modelId="{F03B1453-5255-4AAF-9723-D8915F564AD8}" type="presParOf" srcId="{9859713C-F802-443F-A359-10A909B81185}" destId="{1CC02424-66E1-4623-B264-E2BD7C22F52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5DE58E-E8DB-4B90-AAE9-B1E764ABCCBA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4EF4A95-30B9-4D58-82C9-44089A3AD20E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000" dirty="0">
              <a:solidFill>
                <a:srgbClr val="DFB777"/>
              </a:solidFill>
            </a:rPr>
            <a:t>Sınırda Karbon Düzenlemesi ve binalar için Emisyon Ticaret Sistemi kurulması önerisi</a:t>
          </a:r>
        </a:p>
      </dgm:t>
    </dgm:pt>
    <dgm:pt modelId="{947BBD00-DE7B-434D-B094-8001E58AD9DA}" type="parTrans" cxnId="{1D667120-E54F-4B83-9B74-81D428BDF1C3}">
      <dgm:prSet/>
      <dgm:spPr/>
      <dgm:t>
        <a:bodyPr/>
        <a:lstStyle/>
        <a:p>
          <a:endParaRPr lang="tr-TR"/>
        </a:p>
      </dgm:t>
    </dgm:pt>
    <dgm:pt modelId="{422FEE92-AB1C-4C12-8C50-F8769EC7793E}" type="sibTrans" cxnId="{1D667120-E54F-4B83-9B74-81D428BDF1C3}">
      <dgm:prSet/>
      <dgm:spPr/>
      <dgm:t>
        <a:bodyPr/>
        <a:lstStyle/>
        <a:p>
          <a:endParaRPr lang="tr-TR"/>
        </a:p>
      </dgm:t>
    </dgm:pt>
    <dgm:pt modelId="{EB455EB6-1A94-4D22-BB2B-27DC6565ED30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000" b="1" kern="1200" dirty="0" err="1">
              <a:solidFill>
                <a:srgbClr val="DFB777"/>
              </a:solidFill>
            </a:rPr>
            <a:t>Renovasyon</a:t>
          </a:r>
          <a:r>
            <a:rPr lang="tr-TR" sz="2000" b="1" kern="1200" dirty="0">
              <a:solidFill>
                <a:srgbClr val="DFB777"/>
              </a:solidFill>
            </a:rPr>
            <a:t> Dalgası</a:t>
          </a:r>
          <a:r>
            <a:rPr lang="tr-TR" sz="2000" kern="1200" dirty="0">
              <a:solidFill>
                <a:srgbClr val="DFB777"/>
              </a:solidFill>
            </a:rPr>
            <a:t>: 2030 yılına kadar  35 Milyon binanın </a:t>
          </a:r>
          <a:r>
            <a:rPr lang="tr-TR" sz="2000" kern="1200" dirty="0" err="1">
              <a:solidFill>
                <a:srgbClr val="DFB777"/>
              </a:solidFill>
            </a:rPr>
            <a:t>renovasyonu</a:t>
          </a:r>
          <a:endParaRPr lang="tr-TR" sz="2000" kern="1200" dirty="0">
            <a:solidFill>
              <a:srgbClr val="DFB777"/>
            </a:solidFill>
          </a:endParaRPr>
        </a:p>
        <a:p>
          <a:r>
            <a:rPr lang="tr-TR" sz="2000" kern="1200" dirty="0">
              <a:solidFill>
                <a:srgbClr val="DFB777"/>
              </a:solidFill>
            </a:rPr>
            <a:t>275 milyar Euro yatırım ihtiyacı</a:t>
          </a:r>
          <a:endParaRPr lang="tr-TR" sz="2000" kern="1200" dirty="0">
            <a:solidFill>
              <a:srgbClr val="DFB777"/>
            </a:solidFill>
            <a:latin typeface="Calibri"/>
            <a:ea typeface="+mn-ea"/>
            <a:cs typeface="+mn-cs"/>
          </a:endParaRPr>
        </a:p>
      </dgm:t>
    </dgm:pt>
    <dgm:pt modelId="{F8AADF11-BEB6-4079-9E48-C62A7EDE1A09}" type="parTrans" cxnId="{8179B914-2254-42A8-9AEC-70E3A3073848}">
      <dgm:prSet/>
      <dgm:spPr/>
      <dgm:t>
        <a:bodyPr/>
        <a:lstStyle/>
        <a:p>
          <a:endParaRPr lang="tr-TR"/>
        </a:p>
      </dgm:t>
    </dgm:pt>
    <dgm:pt modelId="{061F102D-C62A-44A0-898E-D1CB0D765BBC}" type="sibTrans" cxnId="{8179B914-2254-42A8-9AEC-70E3A3073848}">
      <dgm:prSet/>
      <dgm:spPr/>
      <dgm:t>
        <a:bodyPr/>
        <a:lstStyle/>
        <a:p>
          <a:endParaRPr lang="tr-TR"/>
        </a:p>
      </dgm:t>
    </dgm:pt>
    <dgm:pt modelId="{0431F7B8-DF0F-4672-ADFF-135E81F479C2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2500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 </a:t>
          </a:r>
          <a:r>
            <a:rPr lang="tr-TR" sz="2000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Yapı</a:t>
          </a:r>
          <a:r>
            <a:rPr lang="tr-TR" sz="2000" kern="1200" baseline="0" dirty="0">
              <a:solidFill>
                <a:srgbClr val="DFB777"/>
              </a:solidFill>
              <a:latin typeface="Calibri"/>
              <a:ea typeface="+mn-ea"/>
              <a:cs typeface="+mn-cs"/>
            </a:rPr>
            <a:t> Malzemeleri Yönetmeliğinin revizyonu önerisi</a:t>
          </a:r>
          <a:endParaRPr lang="tr-TR" sz="2000" kern="1200" dirty="0">
            <a:solidFill>
              <a:srgbClr val="DFB777"/>
            </a:solidFill>
            <a:latin typeface="Calibri"/>
            <a:ea typeface="+mn-ea"/>
            <a:cs typeface="+mn-cs"/>
          </a:endParaRPr>
        </a:p>
      </dgm:t>
    </dgm:pt>
    <dgm:pt modelId="{67DB5D27-7A7E-4775-AC91-FEC34D91BDAD}" type="parTrans" cxnId="{2316F0A0-8680-4AE6-9128-E5EEB76C1622}">
      <dgm:prSet/>
      <dgm:spPr/>
      <dgm:t>
        <a:bodyPr/>
        <a:lstStyle/>
        <a:p>
          <a:endParaRPr lang="tr-TR"/>
        </a:p>
      </dgm:t>
    </dgm:pt>
    <dgm:pt modelId="{C4694B84-CAE7-46C7-A525-1C40600AFFF6}" type="sibTrans" cxnId="{2316F0A0-8680-4AE6-9128-E5EEB76C1622}">
      <dgm:prSet/>
      <dgm:spPr/>
      <dgm:t>
        <a:bodyPr/>
        <a:lstStyle/>
        <a:p>
          <a:endParaRPr lang="tr-TR"/>
        </a:p>
      </dgm:t>
    </dgm:pt>
    <dgm:pt modelId="{5B1766FF-2DF8-443E-822B-5A8C896E7050}">
      <dgm:prSet phldrT="[Metin]" custT="1"/>
      <dgm:spPr>
        <a:solidFill>
          <a:srgbClr val="002060"/>
        </a:solidFill>
      </dgm:spPr>
      <dgm:t>
        <a:bodyPr/>
        <a:lstStyle/>
        <a:p>
          <a:r>
            <a:rPr lang="tr-TR" sz="18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BAUHAUS GİRİŞİMİ</a:t>
          </a:r>
          <a:r>
            <a:rPr lang="tr-TR" sz="1800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: Geleceğin yaşam alanlarının tasarımı</a:t>
          </a:r>
        </a:p>
      </dgm:t>
    </dgm:pt>
    <dgm:pt modelId="{FF23337A-CD93-45FA-A079-76E2FD9AA885}" type="parTrans" cxnId="{3E94E8E1-109E-4ECF-AAC7-0D4698C07057}">
      <dgm:prSet/>
      <dgm:spPr/>
      <dgm:t>
        <a:bodyPr/>
        <a:lstStyle/>
        <a:p>
          <a:endParaRPr lang="tr-TR"/>
        </a:p>
      </dgm:t>
    </dgm:pt>
    <dgm:pt modelId="{2601791E-5FCB-4725-B285-C05BF64001BD}" type="sibTrans" cxnId="{3E94E8E1-109E-4ECF-AAC7-0D4698C07057}">
      <dgm:prSet/>
      <dgm:spPr/>
      <dgm:t>
        <a:bodyPr/>
        <a:lstStyle/>
        <a:p>
          <a:endParaRPr lang="tr-TR"/>
        </a:p>
      </dgm:t>
    </dgm:pt>
    <dgm:pt modelId="{93C24FE1-26F0-4929-B05E-3144B348D728}" type="pres">
      <dgm:prSet presAssocID="{DE5DE58E-E8DB-4B90-AAE9-B1E764ABCCB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A77AE9F4-14EB-4FC4-BCCA-96D552814832}" type="pres">
      <dgm:prSet presAssocID="{DE5DE58E-E8DB-4B90-AAE9-B1E764ABCCBA}" presName="Name1" presStyleCnt="0"/>
      <dgm:spPr/>
    </dgm:pt>
    <dgm:pt modelId="{97CE3B9D-CC47-4B8A-AA3E-79509521082B}" type="pres">
      <dgm:prSet presAssocID="{DE5DE58E-E8DB-4B90-AAE9-B1E764ABCCBA}" presName="cycle" presStyleCnt="0"/>
      <dgm:spPr/>
    </dgm:pt>
    <dgm:pt modelId="{26C9E2AF-BD91-4E44-A0B0-A06CF65DE565}" type="pres">
      <dgm:prSet presAssocID="{DE5DE58E-E8DB-4B90-AAE9-B1E764ABCCBA}" presName="srcNode" presStyleLbl="node1" presStyleIdx="0" presStyleCnt="4"/>
      <dgm:spPr/>
    </dgm:pt>
    <dgm:pt modelId="{C048F660-375D-4E25-BD3C-9BE6CF2C4D2F}" type="pres">
      <dgm:prSet presAssocID="{DE5DE58E-E8DB-4B90-AAE9-B1E764ABCCBA}" presName="conn" presStyleLbl="parChTrans1D2" presStyleIdx="0" presStyleCnt="1"/>
      <dgm:spPr/>
      <dgm:t>
        <a:bodyPr/>
        <a:lstStyle/>
        <a:p>
          <a:endParaRPr lang="tr-TR"/>
        </a:p>
      </dgm:t>
    </dgm:pt>
    <dgm:pt modelId="{7703B706-DF47-497A-81C6-154D56BBD929}" type="pres">
      <dgm:prSet presAssocID="{DE5DE58E-E8DB-4B90-AAE9-B1E764ABCCBA}" presName="extraNode" presStyleLbl="node1" presStyleIdx="0" presStyleCnt="4"/>
      <dgm:spPr/>
    </dgm:pt>
    <dgm:pt modelId="{20F47270-15E9-482F-A438-FB7D534161E4}" type="pres">
      <dgm:prSet presAssocID="{DE5DE58E-E8DB-4B90-AAE9-B1E764ABCCBA}" presName="dstNode" presStyleLbl="node1" presStyleIdx="0" presStyleCnt="4"/>
      <dgm:spPr/>
    </dgm:pt>
    <dgm:pt modelId="{675CF7CF-D97B-4E32-94A7-E76AB2FF8F40}" type="pres">
      <dgm:prSet presAssocID="{54EF4A95-30B9-4D58-82C9-44089A3AD20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906BE9-8DEE-40A5-BEDC-50D9AC721938}" type="pres">
      <dgm:prSet presAssocID="{54EF4A95-30B9-4D58-82C9-44089A3AD20E}" presName="accent_1" presStyleCnt="0"/>
      <dgm:spPr/>
    </dgm:pt>
    <dgm:pt modelId="{0887E621-55D3-4EBA-9345-F2216B37E691}" type="pres">
      <dgm:prSet presAssocID="{54EF4A95-30B9-4D58-82C9-44089A3AD20E}" presName="accentRepeatNode" presStyleLbl="solidFgAcc1" presStyleIdx="0" presStyleCnt="4"/>
      <dgm:spPr/>
    </dgm:pt>
    <dgm:pt modelId="{D19030C4-24BB-4E1B-B653-B2FB7366DFA2}" type="pres">
      <dgm:prSet presAssocID="{EB455EB6-1A94-4D22-BB2B-27DC6565ED30}" presName="text_2" presStyleLbl="node1" presStyleIdx="1" presStyleCnt="4" custLinFactNeighborX="613" custLinFactNeighborY="-81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1C2966-0216-4152-A8D8-A92E09BB73E0}" type="pres">
      <dgm:prSet presAssocID="{EB455EB6-1A94-4D22-BB2B-27DC6565ED30}" presName="accent_2" presStyleCnt="0"/>
      <dgm:spPr/>
    </dgm:pt>
    <dgm:pt modelId="{733FF242-F6AF-48D7-BA47-A6D86191BB09}" type="pres">
      <dgm:prSet presAssocID="{EB455EB6-1A94-4D22-BB2B-27DC6565ED30}" presName="accentRepeatNode" presStyleLbl="solidFgAcc1" presStyleIdx="1" presStyleCnt="4"/>
      <dgm:spPr/>
    </dgm:pt>
    <dgm:pt modelId="{7D295919-0B0B-4C90-AC9B-FFBD107D8D31}" type="pres">
      <dgm:prSet presAssocID="{5B1766FF-2DF8-443E-822B-5A8C896E705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F14944-978F-4517-A79F-9D6C13F0B7F4}" type="pres">
      <dgm:prSet presAssocID="{5B1766FF-2DF8-443E-822B-5A8C896E7050}" presName="accent_3" presStyleCnt="0"/>
      <dgm:spPr/>
    </dgm:pt>
    <dgm:pt modelId="{896A2C20-1BC4-45EE-8C3D-B3969B169F41}" type="pres">
      <dgm:prSet presAssocID="{5B1766FF-2DF8-443E-822B-5A8C896E7050}" presName="accentRepeatNode" presStyleLbl="solidFgAcc1" presStyleIdx="2" presStyleCnt="4"/>
      <dgm:spPr/>
    </dgm:pt>
    <dgm:pt modelId="{6FA9E6BE-F045-4117-9861-0EA93C4E6B3F}" type="pres">
      <dgm:prSet presAssocID="{0431F7B8-DF0F-4672-ADFF-135E81F479C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13D1EC-6214-47D4-8AB8-76EAD7132235}" type="pres">
      <dgm:prSet presAssocID="{0431F7B8-DF0F-4672-ADFF-135E81F479C2}" presName="accent_4" presStyleCnt="0"/>
      <dgm:spPr/>
    </dgm:pt>
    <dgm:pt modelId="{F9381AC6-E975-492C-932D-538A0B0A0DC1}" type="pres">
      <dgm:prSet presAssocID="{0431F7B8-DF0F-4672-ADFF-135E81F479C2}" presName="accentRepeatNode" presStyleLbl="solidFgAcc1" presStyleIdx="3" presStyleCnt="4"/>
      <dgm:spPr/>
    </dgm:pt>
  </dgm:ptLst>
  <dgm:cxnLst>
    <dgm:cxn modelId="{2316F0A0-8680-4AE6-9128-E5EEB76C1622}" srcId="{DE5DE58E-E8DB-4B90-AAE9-B1E764ABCCBA}" destId="{0431F7B8-DF0F-4672-ADFF-135E81F479C2}" srcOrd="3" destOrd="0" parTransId="{67DB5D27-7A7E-4775-AC91-FEC34D91BDAD}" sibTransId="{C4694B84-CAE7-46C7-A525-1C40600AFFF6}"/>
    <dgm:cxn modelId="{8179B914-2254-42A8-9AEC-70E3A3073848}" srcId="{DE5DE58E-E8DB-4B90-AAE9-B1E764ABCCBA}" destId="{EB455EB6-1A94-4D22-BB2B-27DC6565ED30}" srcOrd="1" destOrd="0" parTransId="{F8AADF11-BEB6-4079-9E48-C62A7EDE1A09}" sibTransId="{061F102D-C62A-44A0-898E-D1CB0D765BBC}"/>
    <dgm:cxn modelId="{883327C6-27D9-440A-8C74-4C3951718F96}" type="presOf" srcId="{54EF4A95-30B9-4D58-82C9-44089A3AD20E}" destId="{675CF7CF-D97B-4E32-94A7-E76AB2FF8F40}" srcOrd="0" destOrd="0" presId="urn:microsoft.com/office/officeart/2008/layout/VerticalCurvedList"/>
    <dgm:cxn modelId="{153C1EB2-5130-4AA2-AF41-67C700482337}" type="presOf" srcId="{5B1766FF-2DF8-443E-822B-5A8C896E7050}" destId="{7D295919-0B0B-4C90-AC9B-FFBD107D8D31}" srcOrd="0" destOrd="0" presId="urn:microsoft.com/office/officeart/2008/layout/VerticalCurvedList"/>
    <dgm:cxn modelId="{F98928FE-5BA4-4C0C-B4D8-B1B3AB06DD1B}" type="presOf" srcId="{DE5DE58E-E8DB-4B90-AAE9-B1E764ABCCBA}" destId="{93C24FE1-26F0-4929-B05E-3144B348D728}" srcOrd="0" destOrd="0" presId="urn:microsoft.com/office/officeart/2008/layout/VerticalCurvedList"/>
    <dgm:cxn modelId="{0CC967CF-555D-4D90-836B-1C732B7F65B4}" type="presOf" srcId="{EB455EB6-1A94-4D22-BB2B-27DC6565ED30}" destId="{D19030C4-24BB-4E1B-B653-B2FB7366DFA2}" srcOrd="0" destOrd="0" presId="urn:microsoft.com/office/officeart/2008/layout/VerticalCurvedList"/>
    <dgm:cxn modelId="{1D667120-E54F-4B83-9B74-81D428BDF1C3}" srcId="{DE5DE58E-E8DB-4B90-AAE9-B1E764ABCCBA}" destId="{54EF4A95-30B9-4D58-82C9-44089A3AD20E}" srcOrd="0" destOrd="0" parTransId="{947BBD00-DE7B-434D-B094-8001E58AD9DA}" sibTransId="{422FEE92-AB1C-4C12-8C50-F8769EC7793E}"/>
    <dgm:cxn modelId="{93A759F0-261E-49D5-9A05-2A32FB040E01}" type="presOf" srcId="{0431F7B8-DF0F-4672-ADFF-135E81F479C2}" destId="{6FA9E6BE-F045-4117-9861-0EA93C4E6B3F}" srcOrd="0" destOrd="0" presId="urn:microsoft.com/office/officeart/2008/layout/VerticalCurvedList"/>
    <dgm:cxn modelId="{3E94E8E1-109E-4ECF-AAC7-0D4698C07057}" srcId="{DE5DE58E-E8DB-4B90-AAE9-B1E764ABCCBA}" destId="{5B1766FF-2DF8-443E-822B-5A8C896E7050}" srcOrd="2" destOrd="0" parTransId="{FF23337A-CD93-45FA-A079-76E2FD9AA885}" sibTransId="{2601791E-5FCB-4725-B285-C05BF64001BD}"/>
    <dgm:cxn modelId="{08707BA2-B579-4102-92A0-BB28352FF2E6}" type="presOf" srcId="{422FEE92-AB1C-4C12-8C50-F8769EC7793E}" destId="{C048F660-375D-4E25-BD3C-9BE6CF2C4D2F}" srcOrd="0" destOrd="0" presId="urn:microsoft.com/office/officeart/2008/layout/VerticalCurvedList"/>
    <dgm:cxn modelId="{3A181CDF-4492-4AA0-A932-181F8C29ECDF}" type="presParOf" srcId="{93C24FE1-26F0-4929-B05E-3144B348D728}" destId="{A77AE9F4-14EB-4FC4-BCCA-96D552814832}" srcOrd="0" destOrd="0" presId="urn:microsoft.com/office/officeart/2008/layout/VerticalCurvedList"/>
    <dgm:cxn modelId="{1B4D9885-DA32-4FFF-A979-976150BC08AD}" type="presParOf" srcId="{A77AE9F4-14EB-4FC4-BCCA-96D552814832}" destId="{97CE3B9D-CC47-4B8A-AA3E-79509521082B}" srcOrd="0" destOrd="0" presId="urn:microsoft.com/office/officeart/2008/layout/VerticalCurvedList"/>
    <dgm:cxn modelId="{5CB6DB6A-BC81-4649-B6D1-0068CB70450E}" type="presParOf" srcId="{97CE3B9D-CC47-4B8A-AA3E-79509521082B}" destId="{26C9E2AF-BD91-4E44-A0B0-A06CF65DE565}" srcOrd="0" destOrd="0" presId="urn:microsoft.com/office/officeart/2008/layout/VerticalCurvedList"/>
    <dgm:cxn modelId="{A4A0BA5A-A127-4AA6-9AD9-83B97D7EC4E1}" type="presParOf" srcId="{97CE3B9D-CC47-4B8A-AA3E-79509521082B}" destId="{C048F660-375D-4E25-BD3C-9BE6CF2C4D2F}" srcOrd="1" destOrd="0" presId="urn:microsoft.com/office/officeart/2008/layout/VerticalCurvedList"/>
    <dgm:cxn modelId="{BBA0053F-6985-487C-AE7D-591CBD9D6AA2}" type="presParOf" srcId="{97CE3B9D-CC47-4B8A-AA3E-79509521082B}" destId="{7703B706-DF47-497A-81C6-154D56BBD929}" srcOrd="2" destOrd="0" presId="urn:microsoft.com/office/officeart/2008/layout/VerticalCurvedList"/>
    <dgm:cxn modelId="{5C738DB2-A78D-41F5-A1CE-1A65CDF07B1A}" type="presParOf" srcId="{97CE3B9D-CC47-4B8A-AA3E-79509521082B}" destId="{20F47270-15E9-482F-A438-FB7D534161E4}" srcOrd="3" destOrd="0" presId="urn:microsoft.com/office/officeart/2008/layout/VerticalCurvedList"/>
    <dgm:cxn modelId="{2CC59C85-9773-4B56-9CD6-19554C6D71F7}" type="presParOf" srcId="{A77AE9F4-14EB-4FC4-BCCA-96D552814832}" destId="{675CF7CF-D97B-4E32-94A7-E76AB2FF8F40}" srcOrd="1" destOrd="0" presId="urn:microsoft.com/office/officeart/2008/layout/VerticalCurvedList"/>
    <dgm:cxn modelId="{0C8BDC5C-C222-4371-AE13-F5DA77BDBB8A}" type="presParOf" srcId="{A77AE9F4-14EB-4FC4-BCCA-96D552814832}" destId="{B7906BE9-8DEE-40A5-BEDC-50D9AC721938}" srcOrd="2" destOrd="0" presId="urn:microsoft.com/office/officeart/2008/layout/VerticalCurvedList"/>
    <dgm:cxn modelId="{1961781E-A318-4BCD-BD75-163194CF9F71}" type="presParOf" srcId="{B7906BE9-8DEE-40A5-BEDC-50D9AC721938}" destId="{0887E621-55D3-4EBA-9345-F2216B37E691}" srcOrd="0" destOrd="0" presId="urn:microsoft.com/office/officeart/2008/layout/VerticalCurvedList"/>
    <dgm:cxn modelId="{C32F3710-5820-47AF-9B2F-94BAA2EFDD55}" type="presParOf" srcId="{A77AE9F4-14EB-4FC4-BCCA-96D552814832}" destId="{D19030C4-24BB-4E1B-B653-B2FB7366DFA2}" srcOrd="3" destOrd="0" presId="urn:microsoft.com/office/officeart/2008/layout/VerticalCurvedList"/>
    <dgm:cxn modelId="{71B1BCCD-D890-4D5A-833A-D4234BDA8E40}" type="presParOf" srcId="{A77AE9F4-14EB-4FC4-BCCA-96D552814832}" destId="{2D1C2966-0216-4152-A8D8-A92E09BB73E0}" srcOrd="4" destOrd="0" presId="urn:microsoft.com/office/officeart/2008/layout/VerticalCurvedList"/>
    <dgm:cxn modelId="{11179C98-7F26-49EE-B00E-95BED4391298}" type="presParOf" srcId="{2D1C2966-0216-4152-A8D8-A92E09BB73E0}" destId="{733FF242-F6AF-48D7-BA47-A6D86191BB09}" srcOrd="0" destOrd="0" presId="urn:microsoft.com/office/officeart/2008/layout/VerticalCurvedList"/>
    <dgm:cxn modelId="{063E0C9B-5362-4CA0-B357-274B9C6A1872}" type="presParOf" srcId="{A77AE9F4-14EB-4FC4-BCCA-96D552814832}" destId="{7D295919-0B0B-4C90-AC9B-FFBD107D8D31}" srcOrd="5" destOrd="0" presId="urn:microsoft.com/office/officeart/2008/layout/VerticalCurvedList"/>
    <dgm:cxn modelId="{269B21F0-D44A-441E-A2E2-D733B0D7E97B}" type="presParOf" srcId="{A77AE9F4-14EB-4FC4-BCCA-96D552814832}" destId="{EDF14944-978F-4517-A79F-9D6C13F0B7F4}" srcOrd="6" destOrd="0" presId="urn:microsoft.com/office/officeart/2008/layout/VerticalCurvedList"/>
    <dgm:cxn modelId="{4A80763B-0F0D-4DE9-B7AC-303BDBA0062A}" type="presParOf" srcId="{EDF14944-978F-4517-A79F-9D6C13F0B7F4}" destId="{896A2C20-1BC4-45EE-8C3D-B3969B169F41}" srcOrd="0" destOrd="0" presId="urn:microsoft.com/office/officeart/2008/layout/VerticalCurvedList"/>
    <dgm:cxn modelId="{2F7E0FDC-2F6B-4863-97FB-11C0FA1AEFC8}" type="presParOf" srcId="{A77AE9F4-14EB-4FC4-BCCA-96D552814832}" destId="{6FA9E6BE-F045-4117-9861-0EA93C4E6B3F}" srcOrd="7" destOrd="0" presId="urn:microsoft.com/office/officeart/2008/layout/VerticalCurvedList"/>
    <dgm:cxn modelId="{9BCE0C75-343F-431C-823D-74C74F406F5A}" type="presParOf" srcId="{A77AE9F4-14EB-4FC4-BCCA-96D552814832}" destId="{B113D1EC-6214-47D4-8AB8-76EAD7132235}" srcOrd="8" destOrd="0" presId="urn:microsoft.com/office/officeart/2008/layout/VerticalCurvedList"/>
    <dgm:cxn modelId="{A19561CD-C017-4119-B438-50A56BF0403F}" type="presParOf" srcId="{B113D1EC-6214-47D4-8AB8-76EAD7132235}" destId="{F9381AC6-E975-492C-932D-538A0B0A0D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FB7A5B-A9F7-4DB2-9D5A-5A2DEE1BF7F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91BD9AA4-AB75-4BC6-8693-245ABC4B2C89}">
      <dgm:prSet phldrT="[Metin]"/>
      <dgm:spPr/>
      <dgm:t>
        <a:bodyPr/>
        <a:lstStyle/>
        <a:p>
          <a:r>
            <a:rPr lang="tr-TR" sz="1600" b="1" u="sng" dirty="0">
              <a:solidFill>
                <a:srgbClr val="DFB777"/>
              </a:solidFill>
              <a:latin typeface="+mn-lt"/>
            </a:rPr>
            <a:t>Yenilenebilir, düşük karbonlu alternatif yakıtlara geçiş (Temiz Enerji Üretimi)</a:t>
          </a:r>
        </a:p>
      </dgm:t>
    </dgm:pt>
    <dgm:pt modelId="{54838469-59BD-43FE-8C71-777FDFA46A7A}" type="parTrans" cxnId="{597F5DA4-1C21-4C36-9064-923B7C88B072}">
      <dgm:prSet/>
      <dgm:spPr/>
      <dgm:t>
        <a:bodyPr/>
        <a:lstStyle/>
        <a:p>
          <a:endParaRPr lang="tr-TR"/>
        </a:p>
      </dgm:t>
    </dgm:pt>
    <dgm:pt modelId="{6A844258-CDC0-42B0-B73A-41F0D193D298}" type="sibTrans" cxnId="{597F5DA4-1C21-4C36-9064-923B7C88B072}">
      <dgm:prSet/>
      <dgm:spPr/>
      <dgm:t>
        <a:bodyPr/>
        <a:lstStyle/>
        <a:p>
          <a:endParaRPr lang="tr-TR"/>
        </a:p>
      </dgm:t>
    </dgm:pt>
    <dgm:pt modelId="{BCC29B32-4CEA-4916-A160-BE0EBFB03C49}">
      <dgm:prSet phldrT="[Metin]" custT="1"/>
      <dgm:spPr/>
      <dgm:t>
        <a:bodyPr/>
        <a:lstStyle/>
        <a:p>
          <a:r>
            <a:rPr lang="tr-TR" sz="1500" b="1" dirty="0">
              <a:solidFill>
                <a:schemeClr val="bg1"/>
              </a:solidFill>
              <a:latin typeface="+mn-lt"/>
            </a:rPr>
            <a:t>Yenilenebilir enerji kapasitesinin arttırılması</a:t>
          </a:r>
        </a:p>
      </dgm:t>
    </dgm:pt>
    <dgm:pt modelId="{A1346A38-3CAA-4218-9D41-2D1100C8F9F5}" type="parTrans" cxnId="{E0ED80D7-A0A8-48F4-AB06-6B1AE3D47E2D}">
      <dgm:prSet/>
      <dgm:spPr/>
      <dgm:t>
        <a:bodyPr/>
        <a:lstStyle/>
        <a:p>
          <a:endParaRPr lang="tr-TR"/>
        </a:p>
      </dgm:t>
    </dgm:pt>
    <dgm:pt modelId="{EAABF9EA-1684-4E4B-9F01-005A5073D606}" type="sibTrans" cxnId="{E0ED80D7-A0A8-48F4-AB06-6B1AE3D47E2D}">
      <dgm:prSet/>
      <dgm:spPr/>
      <dgm:t>
        <a:bodyPr/>
        <a:lstStyle/>
        <a:p>
          <a:endParaRPr lang="tr-TR"/>
        </a:p>
      </dgm:t>
    </dgm:pt>
    <dgm:pt modelId="{8A5F38A2-C10A-415E-AE65-C1C7880D7BC5}">
      <dgm:prSet phldrT="[Metin]" custT="1"/>
      <dgm:spPr/>
      <dgm:t>
        <a:bodyPr/>
        <a:lstStyle/>
        <a:p>
          <a:r>
            <a:rPr lang="tr-TR" sz="1500" b="1" dirty="0">
              <a:solidFill>
                <a:schemeClr val="bg1"/>
              </a:solidFill>
              <a:latin typeface="+mn-lt"/>
            </a:rPr>
            <a:t>Yenilenebilir hidrojen ve </a:t>
          </a:r>
          <a:r>
            <a:rPr lang="tr-TR" sz="1500" b="1" dirty="0" err="1">
              <a:solidFill>
                <a:schemeClr val="bg1"/>
              </a:solidFill>
              <a:latin typeface="+mn-lt"/>
            </a:rPr>
            <a:t>biyometan</a:t>
          </a:r>
          <a:r>
            <a:rPr lang="tr-TR" sz="1500" b="1" dirty="0">
              <a:solidFill>
                <a:schemeClr val="bg1"/>
              </a:solidFill>
              <a:latin typeface="+mn-lt"/>
            </a:rPr>
            <a:t> kullanımının yaygınlaştırılması</a:t>
          </a:r>
        </a:p>
      </dgm:t>
    </dgm:pt>
    <dgm:pt modelId="{2D9E3374-FEA0-424A-ADDA-BF31CB784325}" type="parTrans" cxnId="{292D258C-9B84-4089-B56C-A201BD631D44}">
      <dgm:prSet/>
      <dgm:spPr/>
      <dgm:t>
        <a:bodyPr/>
        <a:lstStyle/>
        <a:p>
          <a:endParaRPr lang="tr-TR"/>
        </a:p>
      </dgm:t>
    </dgm:pt>
    <dgm:pt modelId="{27B4E3CF-9A6D-4FA0-BB31-01FF04DFE25E}" type="sibTrans" cxnId="{292D258C-9B84-4089-B56C-A201BD631D44}">
      <dgm:prSet/>
      <dgm:spPr/>
      <dgm:t>
        <a:bodyPr/>
        <a:lstStyle/>
        <a:p>
          <a:endParaRPr lang="tr-TR"/>
        </a:p>
      </dgm:t>
    </dgm:pt>
    <dgm:pt modelId="{76178607-5735-4D33-85EE-AD64B8A7399D}">
      <dgm:prSet phldrT="[Metin]" custT="1"/>
      <dgm:spPr/>
      <dgm:t>
        <a:bodyPr/>
        <a:lstStyle/>
        <a:p>
          <a:r>
            <a:rPr lang="tr-TR" sz="1600" b="1" u="sng" dirty="0">
              <a:solidFill>
                <a:srgbClr val="DFB777"/>
              </a:solidFill>
              <a:latin typeface="+mn-lt"/>
            </a:rPr>
            <a:t>Enerji Verimliliğinin Geliştirilmesi </a:t>
          </a:r>
        </a:p>
      </dgm:t>
    </dgm:pt>
    <dgm:pt modelId="{1DF5180B-D095-4643-9705-C6A0610BC60F}" type="parTrans" cxnId="{4299BD00-3A90-40F6-9E80-24864263649F}">
      <dgm:prSet/>
      <dgm:spPr/>
      <dgm:t>
        <a:bodyPr/>
        <a:lstStyle/>
        <a:p>
          <a:endParaRPr lang="tr-TR"/>
        </a:p>
      </dgm:t>
    </dgm:pt>
    <dgm:pt modelId="{DA311811-CEE7-4380-B296-447BC2DA3E89}" type="sibTrans" cxnId="{4299BD00-3A90-40F6-9E80-24864263649F}">
      <dgm:prSet/>
      <dgm:spPr/>
      <dgm:t>
        <a:bodyPr/>
        <a:lstStyle/>
        <a:p>
          <a:endParaRPr lang="tr-TR"/>
        </a:p>
      </dgm:t>
    </dgm:pt>
    <dgm:pt modelId="{201FE4E8-C6E4-4B60-913E-761F781B15C5}">
      <dgm:prSet phldrT="[Metin]" custT="1"/>
      <dgm:spPr/>
      <dgm:t>
        <a:bodyPr/>
        <a:lstStyle/>
        <a:p>
          <a:r>
            <a:rPr lang="tr-TR" sz="1500" b="1" dirty="0">
              <a:solidFill>
                <a:schemeClr val="bg1"/>
              </a:solidFill>
              <a:latin typeface="+mn-lt"/>
            </a:rPr>
            <a:t>İnşaat Sektöründe </a:t>
          </a:r>
          <a:r>
            <a:rPr lang="tr-TR" sz="1500" b="1" dirty="0" err="1">
              <a:solidFill>
                <a:schemeClr val="bg1"/>
              </a:solidFill>
              <a:latin typeface="+mn-lt"/>
            </a:rPr>
            <a:t>Renovasyon</a:t>
          </a:r>
          <a:r>
            <a:rPr lang="tr-TR" sz="1500" b="1" dirty="0">
              <a:solidFill>
                <a:schemeClr val="bg1"/>
              </a:solidFill>
              <a:latin typeface="+mn-lt"/>
            </a:rPr>
            <a:t> Dalgası; binalarda yenilenebilir enerji, enerji verimliliği, </a:t>
          </a:r>
          <a:r>
            <a:rPr lang="tr-TR" sz="1500" b="1" dirty="0" err="1">
              <a:solidFill>
                <a:schemeClr val="bg1"/>
              </a:solidFill>
              <a:latin typeface="+mn-lt"/>
            </a:rPr>
            <a:t>döngüsellik</a:t>
          </a:r>
          <a:r>
            <a:rPr lang="tr-TR" sz="1500" b="1" dirty="0">
              <a:solidFill>
                <a:schemeClr val="bg1"/>
              </a:solidFill>
              <a:latin typeface="+mn-lt"/>
            </a:rPr>
            <a:t>, </a:t>
          </a:r>
          <a:r>
            <a:rPr lang="tr-TR" sz="1500" b="1" dirty="0" err="1">
              <a:solidFill>
                <a:schemeClr val="bg1"/>
              </a:solidFill>
              <a:latin typeface="+mn-lt"/>
            </a:rPr>
            <a:t>dijitalizasyon</a:t>
          </a:r>
          <a:r>
            <a:rPr lang="tr-TR" sz="1500" b="1" dirty="0">
              <a:solidFill>
                <a:schemeClr val="bg1"/>
              </a:solidFill>
              <a:latin typeface="+mn-lt"/>
            </a:rPr>
            <a:t> ve </a:t>
          </a:r>
          <a:r>
            <a:rPr lang="tr-TR" sz="1500" b="1" dirty="0" err="1">
              <a:solidFill>
                <a:schemeClr val="bg1"/>
              </a:solidFill>
              <a:latin typeface="+mn-lt"/>
            </a:rPr>
            <a:t>renovasyon</a:t>
          </a:r>
          <a:endParaRPr lang="tr-TR" sz="1500" b="1" dirty="0">
            <a:solidFill>
              <a:schemeClr val="bg1"/>
            </a:solidFill>
            <a:latin typeface="+mn-lt"/>
          </a:endParaRPr>
        </a:p>
      </dgm:t>
    </dgm:pt>
    <dgm:pt modelId="{7A5E78A7-0081-4E7B-932F-295D3D691DD4}" type="parTrans" cxnId="{F7E75C04-B5E7-4C7D-B4F3-402A21534164}">
      <dgm:prSet/>
      <dgm:spPr/>
      <dgm:t>
        <a:bodyPr/>
        <a:lstStyle/>
        <a:p>
          <a:endParaRPr lang="tr-TR"/>
        </a:p>
      </dgm:t>
    </dgm:pt>
    <dgm:pt modelId="{12BD0ACF-38A7-4204-8FDC-79517E67639A}" type="sibTrans" cxnId="{F7E75C04-B5E7-4C7D-B4F3-402A21534164}">
      <dgm:prSet/>
      <dgm:spPr/>
      <dgm:t>
        <a:bodyPr/>
        <a:lstStyle/>
        <a:p>
          <a:endParaRPr lang="tr-TR"/>
        </a:p>
      </dgm:t>
    </dgm:pt>
    <dgm:pt modelId="{42B2FB9F-C77C-40FA-95DC-C7C48A1DDBE5}">
      <dgm:prSet phldrT="[Metin]" custT="1"/>
      <dgm:spPr/>
      <dgm:t>
        <a:bodyPr/>
        <a:lstStyle/>
        <a:p>
          <a:r>
            <a:rPr lang="tr-TR" sz="1500" b="1" dirty="0" err="1">
              <a:solidFill>
                <a:schemeClr val="bg1"/>
              </a:solidFill>
              <a:latin typeface="+mn-lt"/>
            </a:rPr>
            <a:t>Ekodizayn</a:t>
          </a:r>
          <a:r>
            <a:rPr lang="tr-TR" sz="1500" b="1" dirty="0">
              <a:solidFill>
                <a:schemeClr val="bg1"/>
              </a:solidFill>
              <a:latin typeface="+mn-lt"/>
            </a:rPr>
            <a:t> </a:t>
          </a:r>
        </a:p>
      </dgm:t>
    </dgm:pt>
    <dgm:pt modelId="{55D1F053-C3CF-4378-A0C8-A9D26FBF3726}" type="parTrans" cxnId="{827F250A-6628-4BC1-89B8-F4D5D3C09A7F}">
      <dgm:prSet/>
      <dgm:spPr/>
      <dgm:t>
        <a:bodyPr/>
        <a:lstStyle/>
        <a:p>
          <a:endParaRPr lang="tr-TR"/>
        </a:p>
      </dgm:t>
    </dgm:pt>
    <dgm:pt modelId="{6A0DA589-0CB2-4411-8351-B594EDAE8D1F}" type="sibTrans" cxnId="{827F250A-6628-4BC1-89B8-F4D5D3C09A7F}">
      <dgm:prSet/>
      <dgm:spPr/>
      <dgm:t>
        <a:bodyPr/>
        <a:lstStyle/>
        <a:p>
          <a:endParaRPr lang="tr-TR"/>
        </a:p>
      </dgm:t>
    </dgm:pt>
    <dgm:pt modelId="{E29AE0FF-4BA5-4B8E-B0E8-CCED6BFE8F0C}">
      <dgm:prSet phldrT="[Metin]" custT="1"/>
      <dgm:spPr/>
      <dgm:t>
        <a:bodyPr/>
        <a:lstStyle/>
        <a:p>
          <a:r>
            <a:rPr lang="tr-TR" sz="1600" b="1" u="sng" dirty="0">
              <a:solidFill>
                <a:srgbClr val="DFB777"/>
              </a:solidFill>
              <a:latin typeface="+mn-lt"/>
            </a:rPr>
            <a:t>Tam Entegre, Bağlantılı ve Dijital AB Enerji Piyasası</a:t>
          </a:r>
        </a:p>
        <a:p>
          <a:r>
            <a:rPr lang="tr-TR" sz="1500" b="1" dirty="0">
              <a:solidFill>
                <a:schemeClr val="bg1"/>
              </a:solidFill>
              <a:latin typeface="+mn-lt"/>
            </a:rPr>
            <a:t>Enerji sistemlerinin entegrasyonu-Üreticiler ve kullanıcı sektörler arasında döngüsel enerji akışı</a:t>
          </a:r>
        </a:p>
      </dgm:t>
    </dgm:pt>
    <dgm:pt modelId="{1C9E493A-BEC3-4412-AD48-C0267E6D3A7C}" type="parTrans" cxnId="{CB374C2C-520D-43FC-A88E-3A0A081B2234}">
      <dgm:prSet/>
      <dgm:spPr/>
      <dgm:t>
        <a:bodyPr/>
        <a:lstStyle/>
        <a:p>
          <a:endParaRPr lang="tr-TR"/>
        </a:p>
      </dgm:t>
    </dgm:pt>
    <dgm:pt modelId="{B3508B49-B757-4437-9341-2707CCE2902E}" type="sibTrans" cxnId="{CB374C2C-520D-43FC-A88E-3A0A081B2234}">
      <dgm:prSet/>
      <dgm:spPr/>
      <dgm:t>
        <a:bodyPr/>
        <a:lstStyle/>
        <a:p>
          <a:endParaRPr lang="tr-TR"/>
        </a:p>
      </dgm:t>
    </dgm:pt>
    <dgm:pt modelId="{1D6E0DD7-4B91-430A-94A7-0D7470A1A461}">
      <dgm:prSet/>
      <dgm:spPr/>
      <dgm:t>
        <a:bodyPr/>
        <a:lstStyle/>
        <a:p>
          <a:endParaRPr lang="tr-TR"/>
        </a:p>
      </dgm:t>
    </dgm:pt>
    <dgm:pt modelId="{643C92DB-7396-4E29-9E37-4FA0057E4C25}" type="parTrans" cxnId="{19E3DA98-C9ED-4B91-8448-22C2B4669CDF}">
      <dgm:prSet/>
      <dgm:spPr/>
      <dgm:t>
        <a:bodyPr/>
        <a:lstStyle/>
        <a:p>
          <a:endParaRPr lang="tr-TR"/>
        </a:p>
      </dgm:t>
    </dgm:pt>
    <dgm:pt modelId="{38FDCC7F-B039-4DA5-83C2-8923ABF0EDD1}" type="sibTrans" cxnId="{19E3DA98-C9ED-4B91-8448-22C2B4669CDF}">
      <dgm:prSet/>
      <dgm:spPr/>
      <dgm:t>
        <a:bodyPr/>
        <a:lstStyle/>
        <a:p>
          <a:endParaRPr lang="tr-TR"/>
        </a:p>
      </dgm:t>
    </dgm:pt>
    <dgm:pt modelId="{089268FF-1FF7-49DD-9530-0BBA9F09DE24}">
      <dgm:prSet phldrT="[Metin]" custT="1"/>
      <dgm:spPr/>
      <dgm:t>
        <a:bodyPr/>
        <a:lstStyle/>
        <a:p>
          <a:r>
            <a:rPr lang="tr-TR" sz="1500" b="1" dirty="0">
              <a:solidFill>
                <a:schemeClr val="bg1"/>
              </a:solidFill>
              <a:latin typeface="+mn-lt"/>
            </a:rPr>
            <a:t>Trans-Avrupa Enerji Ağı revizyonu (Yenilenebilir enerji ve yeni temiz enerji teknolojilerinin enerji sistemine entegrasyonu)</a:t>
          </a:r>
        </a:p>
      </dgm:t>
    </dgm:pt>
    <dgm:pt modelId="{4AE9707C-24B0-4C60-9CA0-6D3CC2E3FD50}" type="sibTrans" cxnId="{749D57F2-5564-4AE1-9F82-72B471A11D8E}">
      <dgm:prSet/>
      <dgm:spPr/>
      <dgm:t>
        <a:bodyPr/>
        <a:lstStyle/>
        <a:p>
          <a:endParaRPr lang="tr-TR"/>
        </a:p>
      </dgm:t>
    </dgm:pt>
    <dgm:pt modelId="{9B96D518-D476-4EC3-A234-EE0313BB253B}" type="parTrans" cxnId="{749D57F2-5564-4AE1-9F82-72B471A11D8E}">
      <dgm:prSet/>
      <dgm:spPr/>
      <dgm:t>
        <a:bodyPr/>
        <a:lstStyle/>
        <a:p>
          <a:endParaRPr lang="tr-TR"/>
        </a:p>
      </dgm:t>
    </dgm:pt>
    <dgm:pt modelId="{3365FA5A-7E17-4052-B574-CF8973832595}">
      <dgm:prSet phldrT="[Metin]" custT="1"/>
      <dgm:spPr/>
      <dgm:t>
        <a:bodyPr/>
        <a:lstStyle/>
        <a:p>
          <a:r>
            <a:rPr lang="tr-TR" sz="1500" b="1" dirty="0">
              <a:solidFill>
                <a:schemeClr val="bg1"/>
              </a:solidFill>
              <a:latin typeface="+mn-lt"/>
            </a:rPr>
            <a:t>Sanayi , Ulaştırma ve Bina Sektörlerinde fosil yakıt kullanımının azaltılması/ikamesi</a:t>
          </a:r>
        </a:p>
      </dgm:t>
    </dgm:pt>
    <dgm:pt modelId="{FF54870A-268C-470C-8B58-DA710471D591}" type="parTrans" cxnId="{EAC91E29-60EA-4D85-B488-37C1F03F2891}">
      <dgm:prSet/>
      <dgm:spPr/>
      <dgm:t>
        <a:bodyPr/>
        <a:lstStyle/>
        <a:p>
          <a:endParaRPr lang="tr-TR"/>
        </a:p>
      </dgm:t>
    </dgm:pt>
    <dgm:pt modelId="{D82B85FE-ADEC-4A41-818A-BE6F850EB215}" type="sibTrans" cxnId="{EAC91E29-60EA-4D85-B488-37C1F03F2891}">
      <dgm:prSet/>
      <dgm:spPr/>
      <dgm:t>
        <a:bodyPr/>
        <a:lstStyle/>
        <a:p>
          <a:endParaRPr lang="tr-TR"/>
        </a:p>
      </dgm:t>
    </dgm:pt>
    <dgm:pt modelId="{D18BE625-C96F-4B85-911E-68B270FB9D96}" type="pres">
      <dgm:prSet presAssocID="{9FFB7A5B-A9F7-4DB2-9D5A-5A2DEE1BF7F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80E460E-9396-4F74-9F32-DBECAC85FCD6}" type="pres">
      <dgm:prSet presAssocID="{91BD9AA4-AB75-4BC6-8693-245ABC4B2C89}" presName="comp" presStyleCnt="0"/>
      <dgm:spPr/>
    </dgm:pt>
    <dgm:pt modelId="{04E97125-FBD2-4ACF-9B0D-183F79190770}" type="pres">
      <dgm:prSet presAssocID="{91BD9AA4-AB75-4BC6-8693-245ABC4B2C89}" presName="box" presStyleLbl="node1" presStyleIdx="0" presStyleCnt="4" custLinFactNeighborX="-6943" custLinFactNeighborY="5309"/>
      <dgm:spPr/>
      <dgm:t>
        <a:bodyPr/>
        <a:lstStyle/>
        <a:p>
          <a:endParaRPr lang="tr-TR"/>
        </a:p>
      </dgm:t>
    </dgm:pt>
    <dgm:pt modelId="{6DDC6208-95C7-4D50-969F-EAAF43C494C8}" type="pres">
      <dgm:prSet presAssocID="{91BD9AA4-AB75-4BC6-8693-245ABC4B2C89}" presName="img" presStyleLbl="fgImgPlace1" presStyleIdx="0" presStyleCnt="4" custLinFactNeighborX="-2293" custLinFactNeighborY="-2118"/>
      <dgm:spPr/>
    </dgm:pt>
    <dgm:pt modelId="{6BCEC972-EAFC-40E0-9D84-9C26235D7DF4}" type="pres">
      <dgm:prSet presAssocID="{91BD9AA4-AB75-4BC6-8693-245ABC4B2C8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E228812-93BC-4630-AB2F-A17A1E16D9B7}" type="pres">
      <dgm:prSet presAssocID="{6A844258-CDC0-42B0-B73A-41F0D193D298}" presName="spacer" presStyleCnt="0"/>
      <dgm:spPr/>
    </dgm:pt>
    <dgm:pt modelId="{C1272CED-1408-45AB-B4A5-626210ABEEEB}" type="pres">
      <dgm:prSet presAssocID="{76178607-5735-4D33-85EE-AD64B8A7399D}" presName="comp" presStyleCnt="0"/>
      <dgm:spPr/>
    </dgm:pt>
    <dgm:pt modelId="{ED29E872-0DEF-4523-A00D-9C3A70A62692}" type="pres">
      <dgm:prSet presAssocID="{76178607-5735-4D33-85EE-AD64B8A7399D}" presName="box" presStyleLbl="node1" presStyleIdx="1" presStyleCnt="4" custLinFactNeighborY="-4530"/>
      <dgm:spPr/>
      <dgm:t>
        <a:bodyPr/>
        <a:lstStyle/>
        <a:p>
          <a:endParaRPr lang="tr-TR"/>
        </a:p>
      </dgm:t>
    </dgm:pt>
    <dgm:pt modelId="{E7EC5301-794B-441B-9ED4-AE34BAF54380}" type="pres">
      <dgm:prSet presAssocID="{76178607-5735-4D33-85EE-AD64B8A7399D}" presName="img" presStyleLbl="fgImgPlace1" presStyleIdx="1" presStyleCnt="4" custLinFactNeighborX="-574" custLinFactNeighborY="-57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14F5271-BC41-463B-B7D0-E5E4844CFA5E}" type="pres">
      <dgm:prSet presAssocID="{76178607-5735-4D33-85EE-AD64B8A7399D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D2D4AE-BF0D-4BD5-A0CD-5F25A63CD061}" type="pres">
      <dgm:prSet presAssocID="{DA311811-CEE7-4380-B296-447BC2DA3E89}" presName="spacer" presStyleCnt="0"/>
      <dgm:spPr/>
    </dgm:pt>
    <dgm:pt modelId="{806FA624-16FB-4AF6-9BCF-0DE838E319FE}" type="pres">
      <dgm:prSet presAssocID="{E29AE0FF-4BA5-4B8E-B0E8-CCED6BFE8F0C}" presName="comp" presStyleCnt="0"/>
      <dgm:spPr/>
    </dgm:pt>
    <dgm:pt modelId="{75DDD724-D8F2-4CC2-9C6A-2252F9F543E5}" type="pres">
      <dgm:prSet presAssocID="{E29AE0FF-4BA5-4B8E-B0E8-CCED6BFE8F0C}" presName="box" presStyleLbl="node1" presStyleIdx="2" presStyleCnt="4" custLinFactNeighborY="-9674"/>
      <dgm:spPr/>
      <dgm:t>
        <a:bodyPr/>
        <a:lstStyle/>
        <a:p>
          <a:endParaRPr lang="tr-TR"/>
        </a:p>
      </dgm:t>
    </dgm:pt>
    <dgm:pt modelId="{078048FA-DEFD-472C-8EA4-C0D92FC15DBA}" type="pres">
      <dgm:prSet presAssocID="{E29AE0FF-4BA5-4B8E-B0E8-CCED6BFE8F0C}" presName="img" presStyleLbl="fgImgPlace1" presStyleIdx="2" presStyleCnt="4" custScaleX="99050" custLinFactNeighborX="-2292" custLinFactNeighborY="-1462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522E2B1-4B96-44F3-B28B-1B499EE5B4D1}" type="pres">
      <dgm:prSet presAssocID="{E29AE0FF-4BA5-4B8E-B0E8-CCED6BFE8F0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79D26F1-8D7F-48FB-B08E-A0A929875D54}" type="pres">
      <dgm:prSet presAssocID="{B3508B49-B757-4437-9341-2707CCE2902E}" presName="spacer" presStyleCnt="0"/>
      <dgm:spPr/>
    </dgm:pt>
    <dgm:pt modelId="{2AB26889-DD85-4969-8834-721FAD50F155}" type="pres">
      <dgm:prSet presAssocID="{1D6E0DD7-4B91-430A-94A7-0D7470A1A461}" presName="comp" presStyleCnt="0"/>
      <dgm:spPr/>
    </dgm:pt>
    <dgm:pt modelId="{106F9454-A41F-49F5-AE5F-3F5651C2344F}" type="pres">
      <dgm:prSet presAssocID="{1D6E0DD7-4B91-430A-94A7-0D7470A1A461}" presName="box" presStyleLbl="node1" presStyleIdx="3" presStyleCnt="4" custLinFactNeighborY="-16139"/>
      <dgm:spPr/>
      <dgm:t>
        <a:bodyPr/>
        <a:lstStyle/>
        <a:p>
          <a:endParaRPr lang="tr-TR"/>
        </a:p>
      </dgm:t>
    </dgm:pt>
    <dgm:pt modelId="{F4047C72-6D41-4758-A883-69F2142F1E13}" type="pres">
      <dgm:prSet presAssocID="{1D6E0DD7-4B91-430A-94A7-0D7470A1A461}" presName="img" presStyleLbl="fgImgPlace1" presStyleIdx="3" presStyleCnt="4" custScaleX="103655" custLinFactNeighborX="-4952" custLinFactNeighborY="-2352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D5A4CD5-28E2-4084-9599-6359FF48DDE4}" type="pres">
      <dgm:prSet presAssocID="{1D6E0DD7-4B91-430A-94A7-0D7470A1A46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39C1114A-1783-4F95-B426-4624C5C64C97}" type="presOf" srcId="{1D6E0DD7-4B91-430A-94A7-0D7470A1A461}" destId="{DD5A4CD5-28E2-4084-9599-6359FF48DDE4}" srcOrd="1" destOrd="0" presId="urn:microsoft.com/office/officeart/2005/8/layout/vList4"/>
    <dgm:cxn modelId="{79F2EF59-287C-4ED7-97F0-36560E21848E}" type="presOf" srcId="{089268FF-1FF7-49DD-9530-0BBA9F09DE24}" destId="{B522E2B1-4B96-44F3-B28B-1B499EE5B4D1}" srcOrd="1" destOrd="1" presId="urn:microsoft.com/office/officeart/2005/8/layout/vList4"/>
    <dgm:cxn modelId="{6B2C01E5-0E12-468E-96EE-2DD1C88382AE}" type="presOf" srcId="{8A5F38A2-C10A-415E-AE65-C1C7880D7BC5}" destId="{6BCEC972-EAFC-40E0-9D84-9C26235D7DF4}" srcOrd="1" destOrd="2" presId="urn:microsoft.com/office/officeart/2005/8/layout/vList4"/>
    <dgm:cxn modelId="{827F250A-6628-4BC1-89B8-F4D5D3C09A7F}" srcId="{76178607-5735-4D33-85EE-AD64B8A7399D}" destId="{42B2FB9F-C77C-40FA-95DC-C7C48A1DDBE5}" srcOrd="1" destOrd="0" parTransId="{55D1F053-C3CF-4378-A0C8-A9D26FBF3726}" sibTransId="{6A0DA589-0CB2-4411-8351-B594EDAE8D1F}"/>
    <dgm:cxn modelId="{ABDEEB7B-5821-4D1E-89BA-2B395CF811C2}" type="presOf" srcId="{76178607-5735-4D33-85EE-AD64B8A7399D}" destId="{A14F5271-BC41-463B-B7D0-E5E4844CFA5E}" srcOrd="1" destOrd="0" presId="urn:microsoft.com/office/officeart/2005/8/layout/vList4"/>
    <dgm:cxn modelId="{E4E0A685-FF7A-4580-8EB4-EAC7A9EA6B23}" type="presOf" srcId="{8A5F38A2-C10A-415E-AE65-C1C7880D7BC5}" destId="{04E97125-FBD2-4ACF-9B0D-183F79190770}" srcOrd="0" destOrd="2" presId="urn:microsoft.com/office/officeart/2005/8/layout/vList4"/>
    <dgm:cxn modelId="{EA87444E-C32A-4A36-806F-E02B8B042744}" type="presOf" srcId="{76178607-5735-4D33-85EE-AD64B8A7399D}" destId="{ED29E872-0DEF-4523-A00D-9C3A70A62692}" srcOrd="0" destOrd="0" presId="urn:microsoft.com/office/officeart/2005/8/layout/vList4"/>
    <dgm:cxn modelId="{4FEA1EB7-BD2B-4E49-8842-B3DA1B1E8F27}" type="presOf" srcId="{3365FA5A-7E17-4052-B574-CF8973832595}" destId="{6BCEC972-EAFC-40E0-9D84-9C26235D7DF4}" srcOrd="1" destOrd="3" presId="urn:microsoft.com/office/officeart/2005/8/layout/vList4"/>
    <dgm:cxn modelId="{19E3DA98-C9ED-4B91-8448-22C2B4669CDF}" srcId="{9FFB7A5B-A9F7-4DB2-9D5A-5A2DEE1BF7F4}" destId="{1D6E0DD7-4B91-430A-94A7-0D7470A1A461}" srcOrd="3" destOrd="0" parTransId="{643C92DB-7396-4E29-9E37-4FA0057E4C25}" sibTransId="{38FDCC7F-B039-4DA5-83C2-8923ABF0EDD1}"/>
    <dgm:cxn modelId="{5FF99E66-5EA3-403D-A565-A520DFCFE55F}" type="presOf" srcId="{BCC29B32-4CEA-4916-A160-BE0EBFB03C49}" destId="{6BCEC972-EAFC-40E0-9D84-9C26235D7DF4}" srcOrd="1" destOrd="1" presId="urn:microsoft.com/office/officeart/2005/8/layout/vList4"/>
    <dgm:cxn modelId="{0697E633-E112-451E-8A51-BBCCC148C5A2}" type="presOf" srcId="{089268FF-1FF7-49DD-9530-0BBA9F09DE24}" destId="{75DDD724-D8F2-4CC2-9C6A-2252F9F543E5}" srcOrd="0" destOrd="1" presId="urn:microsoft.com/office/officeart/2005/8/layout/vList4"/>
    <dgm:cxn modelId="{F7E75C04-B5E7-4C7D-B4F3-402A21534164}" srcId="{76178607-5735-4D33-85EE-AD64B8A7399D}" destId="{201FE4E8-C6E4-4B60-913E-761F781B15C5}" srcOrd="0" destOrd="0" parTransId="{7A5E78A7-0081-4E7B-932F-295D3D691DD4}" sibTransId="{12BD0ACF-38A7-4204-8FDC-79517E67639A}"/>
    <dgm:cxn modelId="{C9BCAC01-B5C4-4E2F-BA0A-F3A16C078B90}" type="presOf" srcId="{201FE4E8-C6E4-4B60-913E-761F781B15C5}" destId="{ED29E872-0DEF-4523-A00D-9C3A70A62692}" srcOrd="0" destOrd="1" presId="urn:microsoft.com/office/officeart/2005/8/layout/vList4"/>
    <dgm:cxn modelId="{9B01189A-4E89-486F-91BB-E76699DFC084}" type="presOf" srcId="{1D6E0DD7-4B91-430A-94A7-0D7470A1A461}" destId="{106F9454-A41F-49F5-AE5F-3F5651C2344F}" srcOrd="0" destOrd="0" presId="urn:microsoft.com/office/officeart/2005/8/layout/vList4"/>
    <dgm:cxn modelId="{EAC91E29-60EA-4D85-B488-37C1F03F2891}" srcId="{91BD9AA4-AB75-4BC6-8693-245ABC4B2C89}" destId="{3365FA5A-7E17-4052-B574-CF8973832595}" srcOrd="2" destOrd="0" parTransId="{FF54870A-268C-470C-8B58-DA710471D591}" sibTransId="{D82B85FE-ADEC-4A41-818A-BE6F850EB215}"/>
    <dgm:cxn modelId="{0161C8F0-1A81-4156-BC11-56476EFAB80A}" type="presOf" srcId="{E29AE0FF-4BA5-4B8E-B0E8-CCED6BFE8F0C}" destId="{75DDD724-D8F2-4CC2-9C6A-2252F9F543E5}" srcOrd="0" destOrd="0" presId="urn:microsoft.com/office/officeart/2005/8/layout/vList4"/>
    <dgm:cxn modelId="{66D4A81F-2429-43B0-9F78-04DAF2DBBA52}" type="presOf" srcId="{42B2FB9F-C77C-40FA-95DC-C7C48A1DDBE5}" destId="{A14F5271-BC41-463B-B7D0-E5E4844CFA5E}" srcOrd="1" destOrd="2" presId="urn:microsoft.com/office/officeart/2005/8/layout/vList4"/>
    <dgm:cxn modelId="{2A794131-4F2A-41FC-A549-21F09EC00438}" type="presOf" srcId="{42B2FB9F-C77C-40FA-95DC-C7C48A1DDBE5}" destId="{ED29E872-0DEF-4523-A00D-9C3A70A62692}" srcOrd="0" destOrd="2" presId="urn:microsoft.com/office/officeart/2005/8/layout/vList4"/>
    <dgm:cxn modelId="{749D57F2-5564-4AE1-9F82-72B471A11D8E}" srcId="{E29AE0FF-4BA5-4B8E-B0E8-CCED6BFE8F0C}" destId="{089268FF-1FF7-49DD-9530-0BBA9F09DE24}" srcOrd="0" destOrd="0" parTransId="{9B96D518-D476-4EC3-A234-EE0313BB253B}" sibTransId="{4AE9707C-24B0-4C60-9CA0-6D3CC2E3FD50}"/>
    <dgm:cxn modelId="{3BDECF27-1B3F-4D2F-8667-DC4B45570C0A}" type="presOf" srcId="{201FE4E8-C6E4-4B60-913E-761F781B15C5}" destId="{A14F5271-BC41-463B-B7D0-E5E4844CFA5E}" srcOrd="1" destOrd="1" presId="urn:microsoft.com/office/officeart/2005/8/layout/vList4"/>
    <dgm:cxn modelId="{0C18B811-9E76-4A5E-A516-4D57C0F5DD80}" type="presOf" srcId="{E29AE0FF-4BA5-4B8E-B0E8-CCED6BFE8F0C}" destId="{B522E2B1-4B96-44F3-B28B-1B499EE5B4D1}" srcOrd="1" destOrd="0" presId="urn:microsoft.com/office/officeart/2005/8/layout/vList4"/>
    <dgm:cxn modelId="{E0ED80D7-A0A8-48F4-AB06-6B1AE3D47E2D}" srcId="{91BD9AA4-AB75-4BC6-8693-245ABC4B2C89}" destId="{BCC29B32-4CEA-4916-A160-BE0EBFB03C49}" srcOrd="0" destOrd="0" parTransId="{A1346A38-3CAA-4218-9D41-2D1100C8F9F5}" sibTransId="{EAABF9EA-1684-4E4B-9F01-005A5073D606}"/>
    <dgm:cxn modelId="{BBB1A79A-4C41-4AAC-B880-8ACE14992725}" type="presOf" srcId="{BCC29B32-4CEA-4916-A160-BE0EBFB03C49}" destId="{04E97125-FBD2-4ACF-9B0D-183F79190770}" srcOrd="0" destOrd="1" presId="urn:microsoft.com/office/officeart/2005/8/layout/vList4"/>
    <dgm:cxn modelId="{597F5DA4-1C21-4C36-9064-923B7C88B072}" srcId="{9FFB7A5B-A9F7-4DB2-9D5A-5A2DEE1BF7F4}" destId="{91BD9AA4-AB75-4BC6-8693-245ABC4B2C89}" srcOrd="0" destOrd="0" parTransId="{54838469-59BD-43FE-8C71-777FDFA46A7A}" sibTransId="{6A844258-CDC0-42B0-B73A-41F0D193D298}"/>
    <dgm:cxn modelId="{02548F43-F33D-4123-A813-CF493CB3A909}" type="presOf" srcId="{3365FA5A-7E17-4052-B574-CF8973832595}" destId="{04E97125-FBD2-4ACF-9B0D-183F79190770}" srcOrd="0" destOrd="3" presId="urn:microsoft.com/office/officeart/2005/8/layout/vList4"/>
    <dgm:cxn modelId="{292D258C-9B84-4089-B56C-A201BD631D44}" srcId="{91BD9AA4-AB75-4BC6-8693-245ABC4B2C89}" destId="{8A5F38A2-C10A-415E-AE65-C1C7880D7BC5}" srcOrd="1" destOrd="0" parTransId="{2D9E3374-FEA0-424A-ADDA-BF31CB784325}" sibTransId="{27B4E3CF-9A6D-4FA0-BB31-01FF04DFE25E}"/>
    <dgm:cxn modelId="{ACE4DE55-E31A-420F-BC64-95A34BBEC501}" type="presOf" srcId="{9FFB7A5B-A9F7-4DB2-9D5A-5A2DEE1BF7F4}" destId="{D18BE625-C96F-4B85-911E-68B270FB9D96}" srcOrd="0" destOrd="0" presId="urn:microsoft.com/office/officeart/2005/8/layout/vList4"/>
    <dgm:cxn modelId="{FF84B36A-FA86-418C-89C9-DEFFA93FB02C}" type="presOf" srcId="{91BD9AA4-AB75-4BC6-8693-245ABC4B2C89}" destId="{6BCEC972-EAFC-40E0-9D84-9C26235D7DF4}" srcOrd="1" destOrd="0" presId="urn:microsoft.com/office/officeart/2005/8/layout/vList4"/>
    <dgm:cxn modelId="{CB374C2C-520D-43FC-A88E-3A0A081B2234}" srcId="{9FFB7A5B-A9F7-4DB2-9D5A-5A2DEE1BF7F4}" destId="{E29AE0FF-4BA5-4B8E-B0E8-CCED6BFE8F0C}" srcOrd="2" destOrd="0" parTransId="{1C9E493A-BEC3-4412-AD48-C0267E6D3A7C}" sibTransId="{B3508B49-B757-4437-9341-2707CCE2902E}"/>
    <dgm:cxn modelId="{4299BD00-3A90-40F6-9E80-24864263649F}" srcId="{9FFB7A5B-A9F7-4DB2-9D5A-5A2DEE1BF7F4}" destId="{76178607-5735-4D33-85EE-AD64B8A7399D}" srcOrd="1" destOrd="0" parTransId="{1DF5180B-D095-4643-9705-C6A0610BC60F}" sibTransId="{DA311811-CEE7-4380-B296-447BC2DA3E89}"/>
    <dgm:cxn modelId="{F78D6926-7809-4CC2-83B1-0DD120D98018}" type="presOf" srcId="{91BD9AA4-AB75-4BC6-8693-245ABC4B2C89}" destId="{04E97125-FBD2-4ACF-9B0D-183F79190770}" srcOrd="0" destOrd="0" presId="urn:microsoft.com/office/officeart/2005/8/layout/vList4"/>
    <dgm:cxn modelId="{F0A7927C-3693-44A7-B725-B9A6403338EF}" type="presParOf" srcId="{D18BE625-C96F-4B85-911E-68B270FB9D96}" destId="{080E460E-9396-4F74-9F32-DBECAC85FCD6}" srcOrd="0" destOrd="0" presId="urn:microsoft.com/office/officeart/2005/8/layout/vList4"/>
    <dgm:cxn modelId="{79E90E8E-3144-4FED-9580-429D29613F95}" type="presParOf" srcId="{080E460E-9396-4F74-9F32-DBECAC85FCD6}" destId="{04E97125-FBD2-4ACF-9B0D-183F79190770}" srcOrd="0" destOrd="0" presId="urn:microsoft.com/office/officeart/2005/8/layout/vList4"/>
    <dgm:cxn modelId="{41EBC17C-5C40-479E-A425-4171547254DF}" type="presParOf" srcId="{080E460E-9396-4F74-9F32-DBECAC85FCD6}" destId="{6DDC6208-95C7-4D50-969F-EAAF43C494C8}" srcOrd="1" destOrd="0" presId="urn:microsoft.com/office/officeart/2005/8/layout/vList4"/>
    <dgm:cxn modelId="{77DF5BF7-40BC-4FB3-B16E-03D2A3D41912}" type="presParOf" srcId="{080E460E-9396-4F74-9F32-DBECAC85FCD6}" destId="{6BCEC972-EAFC-40E0-9D84-9C26235D7DF4}" srcOrd="2" destOrd="0" presId="urn:microsoft.com/office/officeart/2005/8/layout/vList4"/>
    <dgm:cxn modelId="{21AC78C0-BC22-426D-95F9-12CB26AAF5FB}" type="presParOf" srcId="{D18BE625-C96F-4B85-911E-68B270FB9D96}" destId="{FE228812-93BC-4630-AB2F-A17A1E16D9B7}" srcOrd="1" destOrd="0" presId="urn:microsoft.com/office/officeart/2005/8/layout/vList4"/>
    <dgm:cxn modelId="{ACBA86FB-F079-4BDE-B534-9322903E2592}" type="presParOf" srcId="{D18BE625-C96F-4B85-911E-68B270FB9D96}" destId="{C1272CED-1408-45AB-B4A5-626210ABEEEB}" srcOrd="2" destOrd="0" presId="urn:microsoft.com/office/officeart/2005/8/layout/vList4"/>
    <dgm:cxn modelId="{71B28EC6-33B8-4B7D-A790-49A95A172E30}" type="presParOf" srcId="{C1272CED-1408-45AB-B4A5-626210ABEEEB}" destId="{ED29E872-0DEF-4523-A00D-9C3A70A62692}" srcOrd="0" destOrd="0" presId="urn:microsoft.com/office/officeart/2005/8/layout/vList4"/>
    <dgm:cxn modelId="{8FCBA3E9-FC73-4491-B52C-B97FE6B3C07C}" type="presParOf" srcId="{C1272CED-1408-45AB-B4A5-626210ABEEEB}" destId="{E7EC5301-794B-441B-9ED4-AE34BAF54380}" srcOrd="1" destOrd="0" presId="urn:microsoft.com/office/officeart/2005/8/layout/vList4"/>
    <dgm:cxn modelId="{ACB9BCD3-8FE9-4B3B-92D9-52867DD2BD0E}" type="presParOf" srcId="{C1272CED-1408-45AB-B4A5-626210ABEEEB}" destId="{A14F5271-BC41-463B-B7D0-E5E4844CFA5E}" srcOrd="2" destOrd="0" presId="urn:microsoft.com/office/officeart/2005/8/layout/vList4"/>
    <dgm:cxn modelId="{0A40EEEA-E291-415D-84C3-1167DC6CCD0B}" type="presParOf" srcId="{D18BE625-C96F-4B85-911E-68B270FB9D96}" destId="{F2D2D4AE-BF0D-4BD5-A0CD-5F25A63CD061}" srcOrd="3" destOrd="0" presId="urn:microsoft.com/office/officeart/2005/8/layout/vList4"/>
    <dgm:cxn modelId="{085DCA1C-7BC3-499D-9FB6-EC93786CCB18}" type="presParOf" srcId="{D18BE625-C96F-4B85-911E-68B270FB9D96}" destId="{806FA624-16FB-4AF6-9BCF-0DE838E319FE}" srcOrd="4" destOrd="0" presId="urn:microsoft.com/office/officeart/2005/8/layout/vList4"/>
    <dgm:cxn modelId="{63597C29-2139-42B5-90E5-FB23BA622522}" type="presParOf" srcId="{806FA624-16FB-4AF6-9BCF-0DE838E319FE}" destId="{75DDD724-D8F2-4CC2-9C6A-2252F9F543E5}" srcOrd="0" destOrd="0" presId="urn:microsoft.com/office/officeart/2005/8/layout/vList4"/>
    <dgm:cxn modelId="{9D88CC40-F54B-4660-ACDD-28E606786725}" type="presParOf" srcId="{806FA624-16FB-4AF6-9BCF-0DE838E319FE}" destId="{078048FA-DEFD-472C-8EA4-C0D92FC15DBA}" srcOrd="1" destOrd="0" presId="urn:microsoft.com/office/officeart/2005/8/layout/vList4"/>
    <dgm:cxn modelId="{11CCACFD-B259-47F2-A601-526FF48DE8CF}" type="presParOf" srcId="{806FA624-16FB-4AF6-9BCF-0DE838E319FE}" destId="{B522E2B1-4B96-44F3-B28B-1B499EE5B4D1}" srcOrd="2" destOrd="0" presId="urn:microsoft.com/office/officeart/2005/8/layout/vList4"/>
    <dgm:cxn modelId="{E36AFA91-0A01-4D3E-B57D-E58DD6F2CE0F}" type="presParOf" srcId="{D18BE625-C96F-4B85-911E-68B270FB9D96}" destId="{679D26F1-8D7F-48FB-B08E-A0A929875D54}" srcOrd="5" destOrd="0" presId="urn:microsoft.com/office/officeart/2005/8/layout/vList4"/>
    <dgm:cxn modelId="{D6E8DFC7-7C1F-40F1-B373-5C16843BA55A}" type="presParOf" srcId="{D18BE625-C96F-4B85-911E-68B270FB9D96}" destId="{2AB26889-DD85-4969-8834-721FAD50F155}" srcOrd="6" destOrd="0" presId="urn:microsoft.com/office/officeart/2005/8/layout/vList4"/>
    <dgm:cxn modelId="{5E636570-B0BB-4ECA-A3EE-AD2A7A6EE710}" type="presParOf" srcId="{2AB26889-DD85-4969-8834-721FAD50F155}" destId="{106F9454-A41F-49F5-AE5F-3F5651C2344F}" srcOrd="0" destOrd="0" presId="urn:microsoft.com/office/officeart/2005/8/layout/vList4"/>
    <dgm:cxn modelId="{BC4825F8-4330-460C-83E6-424A9B7D3BE7}" type="presParOf" srcId="{2AB26889-DD85-4969-8834-721FAD50F155}" destId="{F4047C72-6D41-4758-A883-69F2142F1E13}" srcOrd="1" destOrd="0" presId="urn:microsoft.com/office/officeart/2005/8/layout/vList4"/>
    <dgm:cxn modelId="{EEC98F55-E33D-4760-A02C-48FFE3217918}" type="presParOf" srcId="{2AB26889-DD85-4969-8834-721FAD50F155}" destId="{DD5A4CD5-28E2-4084-9599-6359FF48DD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21D6B8-8CEC-4F3C-AA38-33C5606C6B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0A58B41-7BC7-4081-A15D-1EC6B19D61F2}">
      <dgm:prSet phldrT="[Metin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tr-TR" sz="2800" b="1" dirty="0">
              <a:solidFill>
                <a:srgbClr val="DCC38C"/>
              </a:solidFill>
            </a:rPr>
            <a:t>İklim Değişikliği Kapsamında</a:t>
          </a:r>
        </a:p>
      </dgm:t>
    </dgm:pt>
    <dgm:pt modelId="{4662D52E-579A-4066-8F39-CAC34763763B}" type="parTrans" cxnId="{2D2C09A3-CB6D-4D80-ACBC-F52081CCA31B}">
      <dgm:prSet/>
      <dgm:spPr/>
      <dgm:t>
        <a:bodyPr/>
        <a:lstStyle/>
        <a:p>
          <a:endParaRPr lang="tr-TR"/>
        </a:p>
      </dgm:t>
    </dgm:pt>
    <dgm:pt modelId="{2C5C7A4F-C8B6-42DF-8971-15070D671ACF}" type="sibTrans" cxnId="{2D2C09A3-CB6D-4D80-ACBC-F52081CCA31B}">
      <dgm:prSet/>
      <dgm:spPr/>
      <dgm:t>
        <a:bodyPr/>
        <a:lstStyle/>
        <a:p>
          <a:endParaRPr lang="tr-TR"/>
        </a:p>
      </dgm:t>
    </dgm:pt>
    <dgm:pt modelId="{4216504E-FDF5-4537-9568-584951ACFE20}">
      <dgm:prSet phldrT="[Metin]" custT="1"/>
      <dgm:spPr/>
      <dgm:t>
        <a:bodyPr/>
        <a:lstStyle/>
        <a:p>
          <a:r>
            <a:rPr kumimoji="0" lang="tr-TR" sz="2600" b="0" i="0" u="none" strike="noStrike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İklim Şurası, 2022</a:t>
          </a:r>
        </a:p>
      </dgm:t>
    </dgm:pt>
    <dgm:pt modelId="{00A1831D-822B-4D4B-83E6-057AE6BC1970}" type="parTrans" cxnId="{D23A3033-4A82-46A2-833A-A83A58EC576E}">
      <dgm:prSet/>
      <dgm:spPr/>
      <dgm:t>
        <a:bodyPr/>
        <a:lstStyle/>
        <a:p>
          <a:endParaRPr lang="tr-TR"/>
        </a:p>
      </dgm:t>
    </dgm:pt>
    <dgm:pt modelId="{4D1A2639-0C1E-41E6-AAE1-5DF6A025C291}" type="sibTrans" cxnId="{D23A3033-4A82-46A2-833A-A83A58EC576E}">
      <dgm:prSet/>
      <dgm:spPr/>
      <dgm:t>
        <a:bodyPr/>
        <a:lstStyle/>
        <a:p>
          <a:endParaRPr lang="tr-TR"/>
        </a:p>
      </dgm:t>
    </dgm:pt>
    <dgm:pt modelId="{2F7B4F6A-8A46-4D8A-A4DF-7D12D8A2432A}">
      <dgm:prSet phldrT="[Metin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tr-TR" sz="2800" b="1" dirty="0">
              <a:solidFill>
                <a:srgbClr val="DCC38C"/>
              </a:solidFill>
            </a:rPr>
            <a:t>Yeşil Mutabakat Çalışma Grubu (YMÇG) Kapsamında</a:t>
          </a:r>
        </a:p>
      </dgm:t>
    </dgm:pt>
    <dgm:pt modelId="{285D0012-4F2C-4708-90B8-257A8D2104B4}" type="parTrans" cxnId="{3E57DA88-4ECC-42ED-8FC5-D4DB37C9C457}">
      <dgm:prSet/>
      <dgm:spPr/>
      <dgm:t>
        <a:bodyPr/>
        <a:lstStyle/>
        <a:p>
          <a:endParaRPr lang="tr-TR"/>
        </a:p>
      </dgm:t>
    </dgm:pt>
    <dgm:pt modelId="{4CDA86CB-669D-4016-9FFD-4EF2C4C5BAA4}" type="sibTrans" cxnId="{3E57DA88-4ECC-42ED-8FC5-D4DB37C9C457}">
      <dgm:prSet/>
      <dgm:spPr/>
      <dgm:t>
        <a:bodyPr/>
        <a:lstStyle/>
        <a:p>
          <a:endParaRPr lang="tr-TR"/>
        </a:p>
      </dgm:t>
    </dgm:pt>
    <dgm:pt modelId="{0170F2F6-F7B5-489C-81CF-DFCA858F84B1}">
      <dgm:prSet phldrT="[Metin]" custT="1"/>
      <dgm:spPr/>
      <dgm:t>
        <a:bodyPr/>
        <a:lstStyle/>
        <a:p>
          <a:r>
            <a:rPr kumimoji="0" lang="tr-TR" sz="2600" b="0" i="0" u="none" strike="noStrike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YMÇG ve İhtisas Çalışma Grupları</a:t>
          </a:r>
        </a:p>
      </dgm:t>
    </dgm:pt>
    <dgm:pt modelId="{3E332A7E-C5F4-4C76-B28A-FB50105AF67B}" type="parTrans" cxnId="{331EFFA8-9952-4C00-9FF3-1CCAF50C4781}">
      <dgm:prSet/>
      <dgm:spPr/>
      <dgm:t>
        <a:bodyPr/>
        <a:lstStyle/>
        <a:p>
          <a:endParaRPr lang="tr-TR"/>
        </a:p>
      </dgm:t>
    </dgm:pt>
    <dgm:pt modelId="{DA86364E-FE48-4348-83E4-CBF2DDC34B8F}" type="sibTrans" cxnId="{331EFFA8-9952-4C00-9FF3-1CCAF50C4781}">
      <dgm:prSet/>
      <dgm:spPr/>
      <dgm:t>
        <a:bodyPr/>
        <a:lstStyle/>
        <a:p>
          <a:endParaRPr lang="tr-TR"/>
        </a:p>
      </dgm:t>
    </dgm:pt>
    <dgm:pt modelId="{36366F8D-B312-4897-ADD6-2D66EDCFB4CC}">
      <dgm:prSet phldrT="[Metin]" custT="1"/>
      <dgm:spPr/>
      <dgm:t>
        <a:bodyPr/>
        <a:lstStyle/>
        <a:p>
          <a:r>
            <a:rPr kumimoji="0" lang="tr-TR" sz="2600" b="0" i="0" u="none" strike="noStrike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Paris Anlaşması’nın onaylanması, 7 Ekim 2021</a:t>
          </a:r>
        </a:p>
      </dgm:t>
    </dgm:pt>
    <dgm:pt modelId="{EEE1A905-BAE4-4D4D-8863-D17CE05A135A}" type="parTrans" cxnId="{5D912522-C9AA-4B99-878D-F717660C6F20}">
      <dgm:prSet/>
      <dgm:spPr/>
      <dgm:t>
        <a:bodyPr/>
        <a:lstStyle/>
        <a:p>
          <a:endParaRPr lang="tr-TR"/>
        </a:p>
      </dgm:t>
    </dgm:pt>
    <dgm:pt modelId="{59ADD4F5-43B2-4FDE-B895-BF7DE512EBD4}" type="sibTrans" cxnId="{5D912522-C9AA-4B99-878D-F717660C6F20}">
      <dgm:prSet/>
      <dgm:spPr/>
      <dgm:t>
        <a:bodyPr/>
        <a:lstStyle/>
        <a:p>
          <a:endParaRPr lang="tr-TR"/>
        </a:p>
      </dgm:t>
    </dgm:pt>
    <dgm:pt modelId="{F83E75EF-BBFC-4B00-B1C6-8BB7D2D0D7A4}">
      <dgm:prSet phldrT="[Metin]" custT="1"/>
      <dgm:spPr/>
      <dgm:t>
        <a:bodyPr/>
        <a:lstStyle/>
        <a:p>
          <a:r>
            <a:rPr kumimoji="0" lang="tr-TR" sz="2600" b="0" i="0" u="none" strike="noStrike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2053 net sıfır emisyon hedefinin beyan edilmesi</a:t>
          </a:r>
        </a:p>
      </dgm:t>
    </dgm:pt>
    <dgm:pt modelId="{C64A5037-5BFA-4E74-833E-C9BE4E276433}" type="parTrans" cxnId="{29391DF2-EC63-4F51-8E94-42E9F2F597EE}">
      <dgm:prSet/>
      <dgm:spPr/>
      <dgm:t>
        <a:bodyPr/>
        <a:lstStyle/>
        <a:p>
          <a:endParaRPr lang="tr-TR"/>
        </a:p>
      </dgm:t>
    </dgm:pt>
    <dgm:pt modelId="{EEE5B95F-45C3-4EA6-8B52-82584C906867}" type="sibTrans" cxnId="{29391DF2-EC63-4F51-8E94-42E9F2F597EE}">
      <dgm:prSet/>
      <dgm:spPr/>
      <dgm:t>
        <a:bodyPr/>
        <a:lstStyle/>
        <a:p>
          <a:endParaRPr lang="tr-TR"/>
        </a:p>
      </dgm:t>
    </dgm:pt>
    <dgm:pt modelId="{5E881097-4E2A-4FD7-A343-34225F4D5148}">
      <dgm:prSet phldrT="[Metin]" custT="1"/>
      <dgm:spPr/>
      <dgm:t>
        <a:bodyPr/>
        <a:lstStyle/>
        <a:p>
          <a:r>
            <a:rPr kumimoji="0" lang="tr-TR" sz="2600" b="0" i="0" u="none" strike="noStrike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Yeşil Mutabakat Eylem Planı</a:t>
          </a:r>
        </a:p>
      </dgm:t>
    </dgm:pt>
    <dgm:pt modelId="{2165EB17-4345-4BCE-96D2-3A472EFDB093}" type="parTrans" cxnId="{18788FD6-7186-4F7F-BC42-638FDB6146FD}">
      <dgm:prSet/>
      <dgm:spPr/>
      <dgm:t>
        <a:bodyPr/>
        <a:lstStyle/>
        <a:p>
          <a:endParaRPr lang="tr-TR"/>
        </a:p>
      </dgm:t>
    </dgm:pt>
    <dgm:pt modelId="{606F609B-3323-4C5D-9635-27933685CB3E}" type="sibTrans" cxnId="{18788FD6-7186-4F7F-BC42-638FDB6146FD}">
      <dgm:prSet/>
      <dgm:spPr/>
      <dgm:t>
        <a:bodyPr/>
        <a:lstStyle/>
        <a:p>
          <a:endParaRPr lang="tr-TR"/>
        </a:p>
      </dgm:t>
    </dgm:pt>
    <dgm:pt modelId="{14611799-2968-4697-9BA6-3137DD9215EB}" type="pres">
      <dgm:prSet presAssocID="{6521D6B8-8CEC-4F3C-AA38-33C5606C6B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2F3BA20-4464-465A-B5B8-6A28D8020742}" type="pres">
      <dgm:prSet presAssocID="{C0A58B41-7BC7-4081-A15D-1EC6B19D61F2}" presName="parentText" presStyleLbl="node1" presStyleIdx="0" presStyleCnt="2" custScaleY="6912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8B0786-A61A-426A-AF34-77B055353C2B}" type="pres">
      <dgm:prSet presAssocID="{C0A58B41-7BC7-4081-A15D-1EC6B19D61F2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E4D5FB3-DFFF-4F8F-909E-121EC0103EDB}" type="pres">
      <dgm:prSet presAssocID="{2F7B4F6A-8A46-4D8A-A4DF-7D12D8A2432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ACA992-DD73-4622-B8CF-13AE3F7AEF3C}" type="pres">
      <dgm:prSet presAssocID="{2F7B4F6A-8A46-4D8A-A4DF-7D12D8A2432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065A56D-F9CF-4B24-947A-9BA4D1537399}" type="presOf" srcId="{36366F8D-B312-4897-ADD6-2D66EDCFB4CC}" destId="{088B0786-A61A-426A-AF34-77B055353C2B}" srcOrd="0" destOrd="0" presId="urn:microsoft.com/office/officeart/2005/8/layout/vList2"/>
    <dgm:cxn modelId="{18788FD6-7186-4F7F-BC42-638FDB6146FD}" srcId="{2F7B4F6A-8A46-4D8A-A4DF-7D12D8A2432A}" destId="{5E881097-4E2A-4FD7-A343-34225F4D5148}" srcOrd="0" destOrd="0" parTransId="{2165EB17-4345-4BCE-96D2-3A472EFDB093}" sibTransId="{606F609B-3323-4C5D-9635-27933685CB3E}"/>
    <dgm:cxn modelId="{3F85980A-C4CF-41BF-8CEA-01D43019C1D2}" type="presOf" srcId="{5E881097-4E2A-4FD7-A343-34225F4D5148}" destId="{14ACA992-DD73-4622-B8CF-13AE3F7AEF3C}" srcOrd="0" destOrd="0" presId="urn:microsoft.com/office/officeart/2005/8/layout/vList2"/>
    <dgm:cxn modelId="{2525C6DC-AC46-481C-8084-FFBBDB5A32D0}" type="presOf" srcId="{6521D6B8-8CEC-4F3C-AA38-33C5606C6B88}" destId="{14611799-2968-4697-9BA6-3137DD9215EB}" srcOrd="0" destOrd="0" presId="urn:microsoft.com/office/officeart/2005/8/layout/vList2"/>
    <dgm:cxn modelId="{331EFFA8-9952-4C00-9FF3-1CCAF50C4781}" srcId="{2F7B4F6A-8A46-4D8A-A4DF-7D12D8A2432A}" destId="{0170F2F6-F7B5-489C-81CF-DFCA858F84B1}" srcOrd="1" destOrd="0" parTransId="{3E332A7E-C5F4-4C76-B28A-FB50105AF67B}" sibTransId="{DA86364E-FE48-4348-83E4-CBF2DDC34B8F}"/>
    <dgm:cxn modelId="{3609F8E8-FCCB-47BB-9373-AFE99F30BCE8}" type="presOf" srcId="{0170F2F6-F7B5-489C-81CF-DFCA858F84B1}" destId="{14ACA992-DD73-4622-B8CF-13AE3F7AEF3C}" srcOrd="0" destOrd="1" presId="urn:microsoft.com/office/officeart/2005/8/layout/vList2"/>
    <dgm:cxn modelId="{A9C16645-1EAA-4ED2-BC12-A2A4A31ED499}" type="presOf" srcId="{F83E75EF-BBFC-4B00-B1C6-8BB7D2D0D7A4}" destId="{088B0786-A61A-426A-AF34-77B055353C2B}" srcOrd="0" destOrd="1" presId="urn:microsoft.com/office/officeart/2005/8/layout/vList2"/>
    <dgm:cxn modelId="{823DF14A-E7B0-445B-8E91-8F1CC5E6E4C9}" type="presOf" srcId="{2F7B4F6A-8A46-4D8A-A4DF-7D12D8A2432A}" destId="{4E4D5FB3-DFFF-4F8F-909E-121EC0103EDB}" srcOrd="0" destOrd="0" presId="urn:microsoft.com/office/officeart/2005/8/layout/vList2"/>
    <dgm:cxn modelId="{18DC3837-4A1D-41E0-B980-B5035485DA14}" type="presOf" srcId="{4216504E-FDF5-4537-9568-584951ACFE20}" destId="{088B0786-A61A-426A-AF34-77B055353C2B}" srcOrd="0" destOrd="2" presId="urn:microsoft.com/office/officeart/2005/8/layout/vList2"/>
    <dgm:cxn modelId="{9AD9BFC6-EF79-4BE6-803F-F0DBEF88236F}" type="presOf" srcId="{C0A58B41-7BC7-4081-A15D-1EC6B19D61F2}" destId="{B2F3BA20-4464-465A-B5B8-6A28D8020742}" srcOrd="0" destOrd="0" presId="urn:microsoft.com/office/officeart/2005/8/layout/vList2"/>
    <dgm:cxn modelId="{3E57DA88-4ECC-42ED-8FC5-D4DB37C9C457}" srcId="{6521D6B8-8CEC-4F3C-AA38-33C5606C6B88}" destId="{2F7B4F6A-8A46-4D8A-A4DF-7D12D8A2432A}" srcOrd="1" destOrd="0" parTransId="{285D0012-4F2C-4708-90B8-257A8D2104B4}" sibTransId="{4CDA86CB-669D-4016-9FFD-4EF2C4C5BAA4}"/>
    <dgm:cxn modelId="{5D912522-C9AA-4B99-878D-F717660C6F20}" srcId="{C0A58B41-7BC7-4081-A15D-1EC6B19D61F2}" destId="{36366F8D-B312-4897-ADD6-2D66EDCFB4CC}" srcOrd="0" destOrd="0" parTransId="{EEE1A905-BAE4-4D4D-8863-D17CE05A135A}" sibTransId="{59ADD4F5-43B2-4FDE-B895-BF7DE512EBD4}"/>
    <dgm:cxn modelId="{29391DF2-EC63-4F51-8E94-42E9F2F597EE}" srcId="{C0A58B41-7BC7-4081-A15D-1EC6B19D61F2}" destId="{F83E75EF-BBFC-4B00-B1C6-8BB7D2D0D7A4}" srcOrd="1" destOrd="0" parTransId="{C64A5037-5BFA-4E74-833E-C9BE4E276433}" sibTransId="{EEE5B95F-45C3-4EA6-8B52-82584C906867}"/>
    <dgm:cxn modelId="{2D2C09A3-CB6D-4D80-ACBC-F52081CCA31B}" srcId="{6521D6B8-8CEC-4F3C-AA38-33C5606C6B88}" destId="{C0A58B41-7BC7-4081-A15D-1EC6B19D61F2}" srcOrd="0" destOrd="0" parTransId="{4662D52E-579A-4066-8F39-CAC34763763B}" sibTransId="{2C5C7A4F-C8B6-42DF-8971-15070D671ACF}"/>
    <dgm:cxn modelId="{D23A3033-4A82-46A2-833A-A83A58EC576E}" srcId="{C0A58B41-7BC7-4081-A15D-1EC6B19D61F2}" destId="{4216504E-FDF5-4537-9568-584951ACFE20}" srcOrd="2" destOrd="0" parTransId="{00A1831D-822B-4D4B-83E6-057AE6BC1970}" sibTransId="{4D1A2639-0C1E-41E6-AAE1-5DF6A025C291}"/>
    <dgm:cxn modelId="{E89B3945-28C6-4461-91BD-18D7C0BCC9EE}" type="presParOf" srcId="{14611799-2968-4697-9BA6-3137DD9215EB}" destId="{B2F3BA20-4464-465A-B5B8-6A28D8020742}" srcOrd="0" destOrd="0" presId="urn:microsoft.com/office/officeart/2005/8/layout/vList2"/>
    <dgm:cxn modelId="{C24D956F-8136-40A6-A650-C154246EC54B}" type="presParOf" srcId="{14611799-2968-4697-9BA6-3137DD9215EB}" destId="{088B0786-A61A-426A-AF34-77B055353C2B}" srcOrd="1" destOrd="0" presId="urn:microsoft.com/office/officeart/2005/8/layout/vList2"/>
    <dgm:cxn modelId="{13326B4B-FFAF-4AC8-91AC-768B78094935}" type="presParOf" srcId="{14611799-2968-4697-9BA6-3137DD9215EB}" destId="{4E4D5FB3-DFFF-4F8F-909E-121EC0103EDB}" srcOrd="2" destOrd="0" presId="urn:microsoft.com/office/officeart/2005/8/layout/vList2"/>
    <dgm:cxn modelId="{0BC286E9-3ADB-40D1-A7B6-3134BAA2A36F}" type="presParOf" srcId="{14611799-2968-4697-9BA6-3137DD9215EB}" destId="{14ACA992-DD73-4622-B8CF-13AE3F7AEF3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93DC5-65BB-4DCE-A033-3AA519CAA32D}">
      <dsp:nvSpPr>
        <dsp:cNvPr id="0" name=""/>
        <dsp:cNvSpPr/>
      </dsp:nvSpPr>
      <dsp:spPr>
        <a:xfrm>
          <a:off x="2021824" y="399491"/>
          <a:ext cx="4219298" cy="4219298"/>
        </a:xfrm>
        <a:prstGeom prst="blockArc">
          <a:avLst>
            <a:gd name="adj1" fmla="val 13500000"/>
            <a:gd name="adj2" fmla="val 16200000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5AA07-6C6E-48CD-987D-77BA7E70946A}">
      <dsp:nvSpPr>
        <dsp:cNvPr id="0" name=""/>
        <dsp:cNvSpPr/>
      </dsp:nvSpPr>
      <dsp:spPr>
        <a:xfrm>
          <a:off x="2021824" y="399491"/>
          <a:ext cx="4219298" cy="4219298"/>
        </a:xfrm>
        <a:prstGeom prst="blockArc">
          <a:avLst>
            <a:gd name="adj1" fmla="val 10800000"/>
            <a:gd name="adj2" fmla="val 13500000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A5D8D-D903-41FE-BC65-802102E175AA}">
      <dsp:nvSpPr>
        <dsp:cNvPr id="0" name=""/>
        <dsp:cNvSpPr/>
      </dsp:nvSpPr>
      <dsp:spPr>
        <a:xfrm>
          <a:off x="2000691" y="694773"/>
          <a:ext cx="4219298" cy="4219298"/>
        </a:xfrm>
        <a:prstGeom prst="blockArc">
          <a:avLst>
            <a:gd name="adj1" fmla="val 8591036"/>
            <a:gd name="adj2" fmla="val 11291244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AB655-C677-48E7-A428-F762F7498BFD}">
      <dsp:nvSpPr>
        <dsp:cNvPr id="0" name=""/>
        <dsp:cNvSpPr/>
      </dsp:nvSpPr>
      <dsp:spPr>
        <a:xfrm>
          <a:off x="1779171" y="443906"/>
          <a:ext cx="4219298" cy="4219298"/>
        </a:xfrm>
        <a:prstGeom prst="blockArc">
          <a:avLst>
            <a:gd name="adj1" fmla="val 4687168"/>
            <a:gd name="adj2" fmla="val 8035551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A53E3-2953-4E5E-B670-F99046F8C3E6}">
      <dsp:nvSpPr>
        <dsp:cNvPr id="0" name=""/>
        <dsp:cNvSpPr/>
      </dsp:nvSpPr>
      <dsp:spPr>
        <a:xfrm>
          <a:off x="2532930" y="425422"/>
          <a:ext cx="4219298" cy="4219298"/>
        </a:xfrm>
        <a:prstGeom prst="blockArc">
          <a:avLst>
            <a:gd name="adj1" fmla="val 2770568"/>
            <a:gd name="adj2" fmla="val 5944257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C3364-A601-4BFB-8ED7-349C1DB620AE}">
      <dsp:nvSpPr>
        <dsp:cNvPr id="0" name=""/>
        <dsp:cNvSpPr/>
      </dsp:nvSpPr>
      <dsp:spPr>
        <a:xfrm>
          <a:off x="2375274" y="594609"/>
          <a:ext cx="4219298" cy="4219298"/>
        </a:xfrm>
        <a:prstGeom prst="blockArc">
          <a:avLst>
            <a:gd name="adj1" fmla="val 21202799"/>
            <a:gd name="adj2" fmla="val 2386949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0FE4C-97C8-4DCB-89FC-CD5F27129687}">
      <dsp:nvSpPr>
        <dsp:cNvPr id="0" name=""/>
        <dsp:cNvSpPr/>
      </dsp:nvSpPr>
      <dsp:spPr>
        <a:xfrm>
          <a:off x="2373608" y="579791"/>
          <a:ext cx="4219298" cy="4219298"/>
        </a:xfrm>
        <a:prstGeom prst="blockArc">
          <a:avLst>
            <a:gd name="adj1" fmla="val 18272724"/>
            <a:gd name="adj2" fmla="val 21227522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08306-0A4D-462B-9CF3-5F655CE56F3E}">
      <dsp:nvSpPr>
        <dsp:cNvPr id="0" name=""/>
        <dsp:cNvSpPr/>
      </dsp:nvSpPr>
      <dsp:spPr>
        <a:xfrm>
          <a:off x="2143436" y="395922"/>
          <a:ext cx="4219298" cy="4219298"/>
        </a:xfrm>
        <a:prstGeom prst="blockArc">
          <a:avLst>
            <a:gd name="adj1" fmla="val 15998253"/>
            <a:gd name="adj2" fmla="val 18761573"/>
            <a:gd name="adj3" fmla="val 34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A85B-A934-4A68-8E0E-1D55838373D3}">
      <dsp:nvSpPr>
        <dsp:cNvPr id="0" name=""/>
        <dsp:cNvSpPr/>
      </dsp:nvSpPr>
      <dsp:spPr>
        <a:xfrm>
          <a:off x="3298166" y="1794655"/>
          <a:ext cx="2137868" cy="1508674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6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3611250" y="2015595"/>
        <a:ext cx="1511700" cy="1066794"/>
      </dsp:txXfrm>
    </dsp:sp>
    <dsp:sp modelId="{1A5F6AD4-CF1E-4450-9174-0962449E84D3}">
      <dsp:nvSpPr>
        <dsp:cNvPr id="0" name=""/>
        <dsp:cNvSpPr/>
      </dsp:nvSpPr>
      <dsp:spPr>
        <a:xfrm>
          <a:off x="3628659" y="-67120"/>
          <a:ext cx="1005629" cy="1005629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İklim Kanunu</a:t>
          </a:r>
        </a:p>
      </dsp:txBody>
      <dsp:txXfrm>
        <a:off x="3775930" y="80151"/>
        <a:ext cx="711087" cy="711087"/>
      </dsp:txXfrm>
    </dsp:sp>
    <dsp:sp modelId="{976F02EA-3CF4-44F8-87E6-72B5CEC292B0}">
      <dsp:nvSpPr>
        <dsp:cNvPr id="0" name=""/>
        <dsp:cNvSpPr/>
      </dsp:nvSpPr>
      <dsp:spPr>
        <a:xfrm>
          <a:off x="4968690" y="408904"/>
          <a:ext cx="1380669" cy="1145372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Temiz Enerji Dönüşümü</a:t>
          </a:r>
        </a:p>
      </dsp:txBody>
      <dsp:txXfrm>
        <a:off x="5170884" y="576640"/>
        <a:ext cx="976281" cy="809900"/>
      </dsp:txXfrm>
    </dsp:sp>
    <dsp:sp modelId="{EEC36D2B-463E-4D27-B464-703BFF792A96}">
      <dsp:nvSpPr>
        <dsp:cNvPr id="0" name=""/>
        <dsp:cNvSpPr/>
      </dsp:nvSpPr>
      <dsp:spPr>
        <a:xfrm>
          <a:off x="6041731" y="1962408"/>
          <a:ext cx="1005629" cy="1005629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Fit </a:t>
          </a:r>
          <a:r>
            <a:rPr lang="tr-TR" sz="1600" b="1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for</a:t>
          </a: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 55 Paketi</a:t>
          </a:r>
        </a:p>
      </dsp:txBody>
      <dsp:txXfrm>
        <a:off x="6189002" y="2109679"/>
        <a:ext cx="711087" cy="711087"/>
      </dsp:txXfrm>
    </dsp:sp>
    <dsp:sp modelId="{0B0048F7-20E0-4311-A120-16259A8F89B7}">
      <dsp:nvSpPr>
        <dsp:cNvPr id="0" name=""/>
        <dsp:cNvSpPr/>
      </dsp:nvSpPr>
      <dsp:spPr>
        <a:xfrm>
          <a:off x="5219134" y="3193295"/>
          <a:ext cx="1718380" cy="1675419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Sanayi Stratejisi ve Döngüsel Ekonomi Eylem Planı</a:t>
          </a:r>
        </a:p>
      </dsp:txBody>
      <dsp:txXfrm>
        <a:off x="5470785" y="3438654"/>
        <a:ext cx="1215078" cy="1184701"/>
      </dsp:txXfrm>
    </dsp:sp>
    <dsp:sp modelId="{95866E77-7B29-4D22-9FDE-9612F836ADE5}">
      <dsp:nvSpPr>
        <dsp:cNvPr id="0" name=""/>
        <dsp:cNvSpPr/>
      </dsp:nvSpPr>
      <dsp:spPr>
        <a:xfrm>
          <a:off x="3356138" y="3940638"/>
          <a:ext cx="1919093" cy="1283897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Sürdürülebilir Akıllı Ulaşım</a:t>
          </a:r>
        </a:p>
      </dsp:txBody>
      <dsp:txXfrm>
        <a:off x="3637183" y="4128660"/>
        <a:ext cx="1357003" cy="907853"/>
      </dsp:txXfrm>
    </dsp:sp>
    <dsp:sp modelId="{F93EB1D6-6AC8-473A-B313-2D14B80FD00B}">
      <dsp:nvSpPr>
        <dsp:cNvPr id="0" name=""/>
        <dsp:cNvSpPr/>
      </dsp:nvSpPr>
      <dsp:spPr>
        <a:xfrm>
          <a:off x="1857123" y="3486207"/>
          <a:ext cx="1186582" cy="1121448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Çiftlikten Çatala Stratejisi</a:t>
          </a:r>
        </a:p>
      </dsp:txBody>
      <dsp:txXfrm>
        <a:off x="2030894" y="3650439"/>
        <a:ext cx="839040" cy="792984"/>
      </dsp:txXfrm>
    </dsp:sp>
    <dsp:sp modelId="{0DE31054-DC88-4855-8B6B-963FA3A880CC}">
      <dsp:nvSpPr>
        <dsp:cNvPr id="0" name=""/>
        <dsp:cNvSpPr/>
      </dsp:nvSpPr>
      <dsp:spPr>
        <a:xfrm>
          <a:off x="1233385" y="1766674"/>
          <a:ext cx="1649283" cy="1484933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 err="1">
              <a:solidFill>
                <a:prstClr val="white"/>
              </a:solidFill>
              <a:latin typeface="+mn-lt"/>
              <a:ea typeface="+mn-ea"/>
              <a:cs typeface="+mn-cs"/>
            </a:rPr>
            <a:t>Biyoçeşitlilik</a:t>
          </a:r>
          <a:r>
            <a:rPr lang="tr-TR" sz="1600" b="1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 Stratejisi</a:t>
          </a:r>
        </a:p>
      </dsp:txBody>
      <dsp:txXfrm>
        <a:off x="1474917" y="1984137"/>
        <a:ext cx="1166219" cy="1050007"/>
      </dsp:txXfrm>
    </dsp:sp>
    <dsp:sp modelId="{0D45C33F-4C8E-4C1A-8E5E-4A1D13EEB806}">
      <dsp:nvSpPr>
        <dsp:cNvPr id="0" name=""/>
        <dsp:cNvSpPr/>
      </dsp:nvSpPr>
      <dsp:spPr>
        <a:xfrm>
          <a:off x="2162511" y="540177"/>
          <a:ext cx="1005629" cy="1005629"/>
        </a:xfrm>
        <a:prstGeom prst="ellipse">
          <a:avLst/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Sıfır Kirlilik</a:t>
          </a:r>
        </a:p>
      </dsp:txBody>
      <dsp:txXfrm>
        <a:off x="2309782" y="687448"/>
        <a:ext cx="711087" cy="711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F9454-6C15-4AE9-95F5-E9DE145A3C83}">
      <dsp:nvSpPr>
        <dsp:cNvPr id="0" name=""/>
        <dsp:cNvSpPr/>
      </dsp:nvSpPr>
      <dsp:spPr>
        <a:xfrm>
          <a:off x="0" y="8984"/>
          <a:ext cx="10908247" cy="45512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Amaç: Karbon kaçağının önlenmesi; Avrupa üretici sektörlerinin rekabet gücünün korunması</a:t>
          </a:r>
        </a:p>
      </dsp:txBody>
      <dsp:txXfrm>
        <a:off x="22217" y="31201"/>
        <a:ext cx="10863813" cy="410689"/>
      </dsp:txXfrm>
    </dsp:sp>
    <dsp:sp modelId="{0643BEFF-967D-48D1-B432-B6E826FF7B9D}">
      <dsp:nvSpPr>
        <dsp:cNvPr id="0" name=""/>
        <dsp:cNvSpPr/>
      </dsp:nvSpPr>
      <dsp:spPr>
        <a:xfrm>
          <a:off x="0" y="541867"/>
          <a:ext cx="10908247" cy="630624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rgbClr val="DFB777"/>
              </a:solidFill>
              <a:latin typeface="+mn-lt"/>
              <a:ea typeface="+mn-ea"/>
              <a:cs typeface="+mn-cs"/>
            </a:rPr>
            <a:t>İthalatta eşyanın karbon içeriğine göre (ton/€) karbon fiyatlandırması </a:t>
          </a:r>
          <a:r>
            <a:rPr lang="tr-TR" sz="1600" b="1" kern="1200" dirty="0">
              <a:solidFill>
                <a:srgbClr val="DFB777"/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 </a:t>
          </a:r>
          <a:r>
            <a:rPr lang="tr-TR" sz="1600" kern="1200" dirty="0">
              <a:latin typeface="+mn-lt"/>
            </a:rPr>
            <a:t> </a:t>
          </a:r>
          <a:r>
            <a:rPr lang="tr-TR" sz="1600" b="1" kern="1200" dirty="0">
              <a:solidFill>
                <a:srgbClr val="DFB777"/>
              </a:solidFill>
              <a:latin typeface="+mn-lt"/>
              <a:ea typeface="+mn-ea"/>
              <a:cs typeface="+mn-cs"/>
            </a:rPr>
            <a:t>ölçülmüş ve doğrulanmış sera gazı emisyonu değerlerine dayalı mali yükümlülükler</a:t>
          </a:r>
          <a:endParaRPr lang="tr-TR" sz="1600" kern="1200" dirty="0">
            <a:latin typeface="+mn-lt"/>
          </a:endParaRPr>
        </a:p>
      </dsp:txBody>
      <dsp:txXfrm>
        <a:off x="30785" y="572652"/>
        <a:ext cx="10846677" cy="569054"/>
      </dsp:txXfrm>
    </dsp:sp>
    <dsp:sp modelId="{9D28EEB7-401C-42FF-965E-03C7B058838B}">
      <dsp:nvSpPr>
        <dsp:cNvPr id="0" name=""/>
        <dsp:cNvSpPr/>
      </dsp:nvSpPr>
      <dsp:spPr>
        <a:xfrm>
          <a:off x="0" y="1172492"/>
          <a:ext cx="10908247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33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400" kern="1200" dirty="0">
              <a:solidFill>
                <a:srgbClr val="182552"/>
              </a:solidFill>
            </a:rPr>
            <a:t>Sağlıklı gerçek verinin sağlanamadığı durumlarda varsayılan değerler üzerinden hesaplama</a:t>
          </a:r>
        </a:p>
      </dsp:txBody>
      <dsp:txXfrm>
        <a:off x="0" y="1172492"/>
        <a:ext cx="10908247" cy="447120"/>
      </dsp:txXfrm>
    </dsp:sp>
    <dsp:sp modelId="{B324384F-7162-4CF7-AAF8-359663A1EB5C}">
      <dsp:nvSpPr>
        <dsp:cNvPr id="0" name=""/>
        <dsp:cNvSpPr/>
      </dsp:nvSpPr>
      <dsp:spPr>
        <a:xfrm>
          <a:off x="0" y="1543114"/>
          <a:ext cx="10908247" cy="520944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SKDM Sertifikası ile «AB’de yerleşik yetkili ithalatçılar» üzerinden ithalat</a:t>
          </a:r>
        </a:p>
      </dsp:txBody>
      <dsp:txXfrm>
        <a:off x="25430" y="1568544"/>
        <a:ext cx="10857387" cy="470084"/>
      </dsp:txXfrm>
    </dsp:sp>
    <dsp:sp modelId="{41013D39-25D5-44B4-94F8-BAA38326DE33}">
      <dsp:nvSpPr>
        <dsp:cNvPr id="0" name=""/>
        <dsp:cNvSpPr/>
      </dsp:nvSpPr>
      <dsp:spPr>
        <a:xfrm>
          <a:off x="0" y="2140556"/>
          <a:ext cx="10908247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33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Mali ve idari yükümlülükler ithalatçının üzerinde</a:t>
          </a:r>
        </a:p>
      </dsp:txBody>
      <dsp:txXfrm>
        <a:off x="0" y="2140556"/>
        <a:ext cx="10908247" cy="447120"/>
      </dsp:txXfrm>
    </dsp:sp>
    <dsp:sp modelId="{C85BFB3C-9386-4EDD-B47F-8529ADE86E2B}">
      <dsp:nvSpPr>
        <dsp:cNvPr id="0" name=""/>
        <dsp:cNvSpPr/>
      </dsp:nvSpPr>
      <dsp:spPr>
        <a:xfrm>
          <a:off x="0" y="2587676"/>
          <a:ext cx="10908247" cy="656907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AB </a:t>
          </a:r>
          <a:r>
            <a:rPr lang="tr-TR" sz="1600" b="1" kern="1200" dirty="0" err="1">
              <a:solidFill>
                <a:srgbClr val="DFB777"/>
              </a:solidFill>
              <a:latin typeface="Calibri"/>
              <a:ea typeface="+mn-ea"/>
              <a:cs typeface="+mn-cs"/>
            </a:rPr>
            <a:t>ETS’sini</a:t>
          </a: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 uygulayan veya AB </a:t>
          </a:r>
          <a:r>
            <a:rPr lang="tr-TR" sz="1600" b="1" kern="1200" dirty="0" err="1">
              <a:solidFill>
                <a:srgbClr val="DFB777"/>
              </a:solidFill>
              <a:latin typeface="Calibri"/>
              <a:ea typeface="+mn-ea"/>
              <a:cs typeface="+mn-cs"/>
            </a:rPr>
            <a:t>ETS’si</a:t>
          </a: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 ile bağlantılı emisyon ticaret sistemi olan ülke/topraklar uygulamadan muaf </a:t>
          </a:r>
        </a:p>
      </dsp:txBody>
      <dsp:txXfrm>
        <a:off x="32068" y="2619744"/>
        <a:ext cx="10844111" cy="592771"/>
      </dsp:txXfrm>
    </dsp:sp>
    <dsp:sp modelId="{185E7971-761F-478E-8800-5E88DCC5B3BA}">
      <dsp:nvSpPr>
        <dsp:cNvPr id="0" name=""/>
        <dsp:cNvSpPr/>
      </dsp:nvSpPr>
      <dsp:spPr>
        <a:xfrm>
          <a:off x="0" y="3244584"/>
          <a:ext cx="10908247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33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EK-II: Norveç, İzlanda, Lihtenştayn, İsviçre;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Büsingen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Heligoland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Livigno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Ceuta</a:t>
          </a: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, </a:t>
          </a:r>
          <a:r>
            <a:rPr lang="tr-TR" sz="1400" kern="1200" dirty="0" err="1">
              <a:solidFill>
                <a:srgbClr val="182552"/>
              </a:solidFill>
              <a:latin typeface="Calibri"/>
              <a:ea typeface="+mn-ea"/>
              <a:cs typeface="+mn-cs"/>
            </a:rPr>
            <a:t>Melilla</a:t>
          </a:r>
          <a:endParaRPr lang="tr-TR" sz="1400" kern="1200" dirty="0">
            <a:solidFill>
              <a:srgbClr val="182552"/>
            </a:solidFill>
            <a:latin typeface="Calibri"/>
            <a:ea typeface="+mn-ea"/>
            <a:cs typeface="+mn-cs"/>
          </a:endParaRPr>
        </a:p>
      </dsp:txBody>
      <dsp:txXfrm>
        <a:off x="0" y="3244584"/>
        <a:ext cx="10908247" cy="447120"/>
      </dsp:txXfrm>
    </dsp:sp>
    <dsp:sp modelId="{0720FD45-9A19-476E-8037-4641B67406EE}">
      <dsp:nvSpPr>
        <dsp:cNvPr id="0" name=""/>
        <dsp:cNvSpPr/>
      </dsp:nvSpPr>
      <dsp:spPr>
        <a:xfrm>
          <a:off x="0" y="3638366"/>
          <a:ext cx="10908247" cy="431222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Üçüncü ülkelerde ödenmiş eşdeğer karbon ücretleri, ithalatta mali yükümlülükleri düşürecek </a:t>
          </a:r>
        </a:p>
      </dsp:txBody>
      <dsp:txXfrm>
        <a:off x="21051" y="3659417"/>
        <a:ext cx="10866145" cy="389120"/>
      </dsp:txXfrm>
    </dsp:sp>
    <dsp:sp modelId="{1CC02424-66E1-4623-B264-E2BD7C22F52F}">
      <dsp:nvSpPr>
        <dsp:cNvPr id="0" name=""/>
        <dsp:cNvSpPr/>
      </dsp:nvSpPr>
      <dsp:spPr>
        <a:xfrm>
          <a:off x="0" y="4122926"/>
          <a:ext cx="10908247" cy="586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33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400" kern="1200" dirty="0">
              <a:solidFill>
                <a:srgbClr val="182552"/>
              </a:solidFill>
              <a:latin typeface="Calibri"/>
              <a:ea typeface="+mn-ea"/>
              <a:cs typeface="+mn-cs"/>
            </a:rPr>
            <a:t>Karbon ücreti: Ürünlerin üretimi aşamasında salınan sera gazları üzerinden hesaplanan ve üçüncü ülkelerde «vergi, (harç) veya emisyon ticaret sistemleri kapsamındaki emisyon tahsisatları» şeklinde ödenmiş parasal tutar.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800" kern="1200" dirty="0">
            <a:solidFill>
              <a:srgbClr val="182552"/>
            </a:solidFill>
            <a:latin typeface="Calibri"/>
            <a:ea typeface="+mn-ea"/>
            <a:cs typeface="+mn-cs"/>
          </a:endParaRPr>
        </a:p>
      </dsp:txBody>
      <dsp:txXfrm>
        <a:off x="0" y="4122926"/>
        <a:ext cx="10908247" cy="586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8F660-375D-4E25-BD3C-9BE6CF2C4D2F}">
      <dsp:nvSpPr>
        <dsp:cNvPr id="0" name=""/>
        <dsp:cNvSpPr/>
      </dsp:nvSpPr>
      <dsp:spPr>
        <a:xfrm>
          <a:off x="-5197001" y="-796029"/>
          <a:ext cx="6188739" cy="6188739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5CF7CF-D97B-4E32-94A7-E76AB2FF8F40}">
      <dsp:nvSpPr>
        <dsp:cNvPr id="0" name=""/>
        <dsp:cNvSpPr/>
      </dsp:nvSpPr>
      <dsp:spPr>
        <a:xfrm>
          <a:off x="519259" y="353392"/>
          <a:ext cx="9559389" cy="70715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30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>
              <a:solidFill>
                <a:srgbClr val="DFB777"/>
              </a:solidFill>
            </a:rPr>
            <a:t>Sınırda Karbon Düzenlemesi ve binalar için Emisyon Ticaret Sistemi kurulması önerisi</a:t>
          </a:r>
        </a:p>
      </dsp:txBody>
      <dsp:txXfrm>
        <a:off x="519259" y="353392"/>
        <a:ext cx="9559389" cy="707153"/>
      </dsp:txXfrm>
    </dsp:sp>
    <dsp:sp modelId="{0887E621-55D3-4EBA-9345-F2216B37E691}">
      <dsp:nvSpPr>
        <dsp:cNvPr id="0" name=""/>
        <dsp:cNvSpPr/>
      </dsp:nvSpPr>
      <dsp:spPr>
        <a:xfrm>
          <a:off x="77288" y="264998"/>
          <a:ext cx="883941" cy="883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030C4-24BB-4E1B-B653-B2FB7366DFA2}">
      <dsp:nvSpPr>
        <dsp:cNvPr id="0" name=""/>
        <dsp:cNvSpPr/>
      </dsp:nvSpPr>
      <dsp:spPr>
        <a:xfrm>
          <a:off x="980800" y="1356921"/>
          <a:ext cx="9153962" cy="70715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30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err="1">
              <a:solidFill>
                <a:srgbClr val="DFB777"/>
              </a:solidFill>
            </a:rPr>
            <a:t>Renovasyon</a:t>
          </a:r>
          <a:r>
            <a:rPr lang="tr-TR" sz="2000" b="1" kern="1200" dirty="0">
              <a:solidFill>
                <a:srgbClr val="DFB777"/>
              </a:solidFill>
            </a:rPr>
            <a:t> Dalgası</a:t>
          </a:r>
          <a:r>
            <a:rPr lang="tr-TR" sz="2000" kern="1200" dirty="0">
              <a:solidFill>
                <a:srgbClr val="DFB777"/>
              </a:solidFill>
            </a:rPr>
            <a:t>: 2030 yılına kadar  35 Milyon binanın </a:t>
          </a:r>
          <a:r>
            <a:rPr lang="tr-TR" sz="2000" kern="1200" dirty="0" err="1">
              <a:solidFill>
                <a:srgbClr val="DFB777"/>
              </a:solidFill>
            </a:rPr>
            <a:t>renovasyonu</a:t>
          </a:r>
          <a:endParaRPr lang="tr-TR" sz="2000" kern="1200" dirty="0">
            <a:solidFill>
              <a:srgbClr val="DFB777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>
              <a:solidFill>
                <a:srgbClr val="DFB777"/>
              </a:solidFill>
            </a:rPr>
            <a:t>275 milyar Euro yatırım ihtiyacı</a:t>
          </a:r>
          <a:endParaRPr lang="tr-TR" sz="2000" kern="1200" dirty="0">
            <a:solidFill>
              <a:srgbClr val="DFB777"/>
            </a:solidFill>
            <a:latin typeface="Calibri"/>
            <a:ea typeface="+mn-ea"/>
            <a:cs typeface="+mn-cs"/>
          </a:endParaRPr>
        </a:p>
      </dsp:txBody>
      <dsp:txXfrm>
        <a:off x="980800" y="1356921"/>
        <a:ext cx="9153962" cy="707153"/>
      </dsp:txXfrm>
    </dsp:sp>
    <dsp:sp modelId="{733FF242-F6AF-48D7-BA47-A6D86191BB09}">
      <dsp:nvSpPr>
        <dsp:cNvPr id="0" name=""/>
        <dsp:cNvSpPr/>
      </dsp:nvSpPr>
      <dsp:spPr>
        <a:xfrm>
          <a:off x="482715" y="1325912"/>
          <a:ext cx="883941" cy="883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95919-0B0B-4C90-AC9B-FFBD107D8D31}">
      <dsp:nvSpPr>
        <dsp:cNvPr id="0" name=""/>
        <dsp:cNvSpPr/>
      </dsp:nvSpPr>
      <dsp:spPr>
        <a:xfrm>
          <a:off x="924686" y="2475220"/>
          <a:ext cx="9153962" cy="70715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30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BAUHAUS GİRİŞİMİ</a:t>
          </a:r>
          <a:r>
            <a:rPr lang="tr-TR" sz="1800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: Geleceğin yaşam alanlarının tasarımı</a:t>
          </a:r>
        </a:p>
      </dsp:txBody>
      <dsp:txXfrm>
        <a:off x="924686" y="2475220"/>
        <a:ext cx="9153962" cy="707153"/>
      </dsp:txXfrm>
    </dsp:sp>
    <dsp:sp modelId="{896A2C20-1BC4-45EE-8C3D-B3969B169F41}">
      <dsp:nvSpPr>
        <dsp:cNvPr id="0" name=""/>
        <dsp:cNvSpPr/>
      </dsp:nvSpPr>
      <dsp:spPr>
        <a:xfrm>
          <a:off x="482715" y="2386826"/>
          <a:ext cx="883941" cy="883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9E6BE-F045-4117-9861-0EA93C4E6B3F}">
      <dsp:nvSpPr>
        <dsp:cNvPr id="0" name=""/>
        <dsp:cNvSpPr/>
      </dsp:nvSpPr>
      <dsp:spPr>
        <a:xfrm>
          <a:off x="519259" y="3536134"/>
          <a:ext cx="9559389" cy="70715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130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 </a:t>
          </a:r>
          <a:r>
            <a:rPr lang="tr-TR" sz="2000" kern="1200" dirty="0">
              <a:solidFill>
                <a:srgbClr val="DFB777"/>
              </a:solidFill>
              <a:latin typeface="Calibri"/>
              <a:ea typeface="+mn-ea"/>
              <a:cs typeface="+mn-cs"/>
            </a:rPr>
            <a:t>Yapı</a:t>
          </a:r>
          <a:r>
            <a:rPr lang="tr-TR" sz="2000" kern="1200" baseline="0" dirty="0">
              <a:solidFill>
                <a:srgbClr val="DFB777"/>
              </a:solidFill>
              <a:latin typeface="Calibri"/>
              <a:ea typeface="+mn-ea"/>
              <a:cs typeface="+mn-cs"/>
            </a:rPr>
            <a:t> Malzemeleri Yönetmeliğinin revizyonu önerisi</a:t>
          </a:r>
          <a:endParaRPr lang="tr-TR" sz="2000" kern="1200" dirty="0">
            <a:solidFill>
              <a:srgbClr val="DFB777"/>
            </a:solidFill>
            <a:latin typeface="Calibri"/>
            <a:ea typeface="+mn-ea"/>
            <a:cs typeface="+mn-cs"/>
          </a:endParaRPr>
        </a:p>
      </dsp:txBody>
      <dsp:txXfrm>
        <a:off x="519259" y="3536134"/>
        <a:ext cx="9559389" cy="707153"/>
      </dsp:txXfrm>
    </dsp:sp>
    <dsp:sp modelId="{F9381AC6-E975-492C-932D-538A0B0A0DC1}">
      <dsp:nvSpPr>
        <dsp:cNvPr id="0" name=""/>
        <dsp:cNvSpPr/>
      </dsp:nvSpPr>
      <dsp:spPr>
        <a:xfrm>
          <a:off x="77288" y="3447740"/>
          <a:ext cx="883941" cy="883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97125-FBD2-4ACF-9B0D-183F79190770}">
      <dsp:nvSpPr>
        <dsp:cNvPr id="0" name=""/>
        <dsp:cNvSpPr/>
      </dsp:nvSpPr>
      <dsp:spPr>
        <a:xfrm>
          <a:off x="0" y="66767"/>
          <a:ext cx="8817610" cy="1257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u="sng" kern="1200" dirty="0">
              <a:solidFill>
                <a:srgbClr val="DFB777"/>
              </a:solidFill>
              <a:latin typeface="+mn-lt"/>
            </a:rPr>
            <a:t>Yenilenebilir, düşük karbonlu alternatif yakıtlara geçiş (Temiz Enerji Üretimi)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>
              <a:solidFill>
                <a:schemeClr val="bg1"/>
              </a:solidFill>
              <a:latin typeface="+mn-lt"/>
            </a:rPr>
            <a:t>Yenilenebilir enerji kapasitesinin arttırılması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>
              <a:solidFill>
                <a:schemeClr val="bg1"/>
              </a:solidFill>
              <a:latin typeface="+mn-lt"/>
            </a:rPr>
            <a:t>Yenilenebilir hidrojen ve </a:t>
          </a:r>
          <a:r>
            <a:rPr lang="tr-TR" sz="1500" b="1" kern="1200" dirty="0" err="1">
              <a:solidFill>
                <a:schemeClr val="bg1"/>
              </a:solidFill>
              <a:latin typeface="+mn-lt"/>
            </a:rPr>
            <a:t>biyometan</a:t>
          </a:r>
          <a:r>
            <a:rPr lang="tr-TR" sz="1500" b="1" kern="1200" dirty="0">
              <a:solidFill>
                <a:schemeClr val="bg1"/>
              </a:solidFill>
              <a:latin typeface="+mn-lt"/>
            </a:rPr>
            <a:t> kullanımının yaygınlaştırılması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>
              <a:solidFill>
                <a:schemeClr val="bg1"/>
              </a:solidFill>
              <a:latin typeface="+mn-lt"/>
            </a:rPr>
            <a:t>Sanayi , Ulaştırma ve Bina Sektörlerinde fosil yakıt kullanımının azaltılması/ikamesi</a:t>
          </a:r>
        </a:p>
      </dsp:txBody>
      <dsp:txXfrm>
        <a:off x="1889284" y="66767"/>
        <a:ext cx="6928325" cy="1257627"/>
      </dsp:txXfrm>
    </dsp:sp>
    <dsp:sp modelId="{6DDC6208-95C7-4D50-969F-EAAF43C494C8}">
      <dsp:nvSpPr>
        <dsp:cNvPr id="0" name=""/>
        <dsp:cNvSpPr/>
      </dsp:nvSpPr>
      <dsp:spPr>
        <a:xfrm>
          <a:off x="85325" y="104453"/>
          <a:ext cx="1763522" cy="100610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9E872-0DEF-4523-A00D-9C3A70A62692}">
      <dsp:nvSpPr>
        <dsp:cNvPr id="0" name=""/>
        <dsp:cNvSpPr/>
      </dsp:nvSpPr>
      <dsp:spPr>
        <a:xfrm>
          <a:off x="0" y="1326419"/>
          <a:ext cx="8817610" cy="1257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u="sng" kern="1200" dirty="0">
              <a:solidFill>
                <a:srgbClr val="DFB777"/>
              </a:solidFill>
              <a:latin typeface="+mn-lt"/>
            </a:rPr>
            <a:t>Enerji Verimliliğinin Geliştirilmesi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>
              <a:solidFill>
                <a:schemeClr val="bg1"/>
              </a:solidFill>
              <a:latin typeface="+mn-lt"/>
            </a:rPr>
            <a:t>İnşaat Sektöründe </a:t>
          </a:r>
          <a:r>
            <a:rPr lang="tr-TR" sz="1500" b="1" kern="1200" dirty="0" err="1">
              <a:solidFill>
                <a:schemeClr val="bg1"/>
              </a:solidFill>
              <a:latin typeface="+mn-lt"/>
            </a:rPr>
            <a:t>Renovasyon</a:t>
          </a:r>
          <a:r>
            <a:rPr lang="tr-TR" sz="1500" b="1" kern="1200" dirty="0">
              <a:solidFill>
                <a:schemeClr val="bg1"/>
              </a:solidFill>
              <a:latin typeface="+mn-lt"/>
            </a:rPr>
            <a:t> Dalgası; binalarda yenilenebilir enerji, enerji verimliliği, </a:t>
          </a:r>
          <a:r>
            <a:rPr lang="tr-TR" sz="1500" b="1" kern="1200" dirty="0" err="1">
              <a:solidFill>
                <a:schemeClr val="bg1"/>
              </a:solidFill>
              <a:latin typeface="+mn-lt"/>
            </a:rPr>
            <a:t>döngüsellik</a:t>
          </a:r>
          <a:r>
            <a:rPr lang="tr-TR" sz="1500" b="1" kern="1200" dirty="0">
              <a:solidFill>
                <a:schemeClr val="bg1"/>
              </a:solidFill>
              <a:latin typeface="+mn-lt"/>
            </a:rPr>
            <a:t>, </a:t>
          </a:r>
          <a:r>
            <a:rPr lang="tr-TR" sz="1500" b="1" kern="1200" dirty="0" err="1">
              <a:solidFill>
                <a:schemeClr val="bg1"/>
              </a:solidFill>
              <a:latin typeface="+mn-lt"/>
            </a:rPr>
            <a:t>dijitalizasyon</a:t>
          </a:r>
          <a:r>
            <a:rPr lang="tr-TR" sz="1500" b="1" kern="1200" dirty="0">
              <a:solidFill>
                <a:schemeClr val="bg1"/>
              </a:solidFill>
              <a:latin typeface="+mn-lt"/>
            </a:rPr>
            <a:t> ve </a:t>
          </a:r>
          <a:r>
            <a:rPr lang="tr-TR" sz="1500" b="1" kern="1200" dirty="0" err="1">
              <a:solidFill>
                <a:schemeClr val="bg1"/>
              </a:solidFill>
              <a:latin typeface="+mn-lt"/>
            </a:rPr>
            <a:t>renovasyon</a:t>
          </a:r>
          <a:endParaRPr lang="tr-TR" sz="1500" b="1" kern="1200" dirty="0">
            <a:solidFill>
              <a:schemeClr val="bg1"/>
            </a:solidFill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 err="1">
              <a:solidFill>
                <a:schemeClr val="bg1"/>
              </a:solidFill>
              <a:latin typeface="+mn-lt"/>
            </a:rPr>
            <a:t>Ekodizayn</a:t>
          </a:r>
          <a:r>
            <a:rPr lang="tr-TR" sz="1500" b="1" kern="1200" dirty="0">
              <a:solidFill>
                <a:schemeClr val="bg1"/>
              </a:solidFill>
              <a:latin typeface="+mn-lt"/>
            </a:rPr>
            <a:t> </a:t>
          </a:r>
        </a:p>
      </dsp:txBody>
      <dsp:txXfrm>
        <a:off x="1889284" y="1326419"/>
        <a:ext cx="6928325" cy="1257627"/>
      </dsp:txXfrm>
    </dsp:sp>
    <dsp:sp modelId="{E7EC5301-794B-441B-9ED4-AE34BAF54380}">
      <dsp:nvSpPr>
        <dsp:cNvPr id="0" name=""/>
        <dsp:cNvSpPr/>
      </dsp:nvSpPr>
      <dsp:spPr>
        <a:xfrm>
          <a:off x="115640" y="1450960"/>
          <a:ext cx="1763522" cy="10061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DD724-D8F2-4CC2-9C6A-2252F9F543E5}">
      <dsp:nvSpPr>
        <dsp:cNvPr id="0" name=""/>
        <dsp:cNvSpPr/>
      </dsp:nvSpPr>
      <dsp:spPr>
        <a:xfrm>
          <a:off x="0" y="2645117"/>
          <a:ext cx="8817610" cy="1257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u="sng" kern="1200" dirty="0">
              <a:solidFill>
                <a:srgbClr val="DFB777"/>
              </a:solidFill>
              <a:latin typeface="+mn-lt"/>
            </a:rPr>
            <a:t>Tam Entegre, Bağlantılı ve Dijital AB Enerji Piyasası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>
              <a:solidFill>
                <a:schemeClr val="bg1"/>
              </a:solidFill>
              <a:latin typeface="+mn-lt"/>
            </a:rPr>
            <a:t>Enerji sistemlerinin entegrasyonu-Üreticiler ve kullanıcı sektörler arasında döngüsel enerji akışı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500" b="1" kern="1200" dirty="0">
              <a:solidFill>
                <a:schemeClr val="bg1"/>
              </a:solidFill>
              <a:latin typeface="+mn-lt"/>
            </a:rPr>
            <a:t>Trans-Avrupa Enerji Ağı revizyonu (Yenilenebilir enerji ve yeni temiz enerji teknolojilerinin enerji sistemine entegrasyonu)</a:t>
          </a:r>
        </a:p>
      </dsp:txBody>
      <dsp:txXfrm>
        <a:off x="1889284" y="2645117"/>
        <a:ext cx="6928325" cy="1257627"/>
      </dsp:txXfrm>
    </dsp:sp>
    <dsp:sp modelId="{078048FA-DEFD-472C-8EA4-C0D92FC15DBA}">
      <dsp:nvSpPr>
        <dsp:cNvPr id="0" name=""/>
        <dsp:cNvSpPr/>
      </dsp:nvSpPr>
      <dsp:spPr>
        <a:xfrm>
          <a:off x="93719" y="2745421"/>
          <a:ext cx="1746768" cy="10061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F9454-A41F-49F5-AE5F-3F5651C2344F}">
      <dsp:nvSpPr>
        <dsp:cNvPr id="0" name=""/>
        <dsp:cNvSpPr/>
      </dsp:nvSpPr>
      <dsp:spPr>
        <a:xfrm>
          <a:off x="0" y="3947202"/>
          <a:ext cx="8817610" cy="1257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800" kern="1200"/>
        </a:p>
      </dsp:txBody>
      <dsp:txXfrm>
        <a:off x="1889284" y="3947202"/>
        <a:ext cx="6928325" cy="1257627"/>
      </dsp:txXfrm>
    </dsp:sp>
    <dsp:sp modelId="{F4047C72-6D41-4758-A883-69F2142F1E13}">
      <dsp:nvSpPr>
        <dsp:cNvPr id="0" name=""/>
        <dsp:cNvSpPr/>
      </dsp:nvSpPr>
      <dsp:spPr>
        <a:xfrm>
          <a:off x="6204" y="4039278"/>
          <a:ext cx="1827978" cy="10061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3BA20-4464-465A-B5B8-6A28D8020742}">
      <dsp:nvSpPr>
        <dsp:cNvPr id="0" name=""/>
        <dsp:cNvSpPr/>
      </dsp:nvSpPr>
      <dsp:spPr>
        <a:xfrm>
          <a:off x="0" y="454870"/>
          <a:ext cx="8765908" cy="841076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rgbClr val="DCC38C"/>
              </a:solidFill>
            </a:rPr>
            <a:t>İklim Değişikliği Kapsamında</a:t>
          </a:r>
        </a:p>
      </dsp:txBody>
      <dsp:txXfrm>
        <a:off x="41058" y="495928"/>
        <a:ext cx="8683792" cy="758960"/>
      </dsp:txXfrm>
    </dsp:sp>
    <dsp:sp modelId="{088B0786-A61A-426A-AF34-77B055353C2B}">
      <dsp:nvSpPr>
        <dsp:cNvPr id="0" name=""/>
        <dsp:cNvSpPr/>
      </dsp:nvSpPr>
      <dsp:spPr>
        <a:xfrm>
          <a:off x="0" y="1295946"/>
          <a:ext cx="8765908" cy="1311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318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0" lang="tr-TR" sz="2600" b="0" i="0" u="none" strike="noStrike" kern="1200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Paris Anlaşması’nın onaylanması, 7 Ekim 2021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0" lang="tr-TR" sz="2600" b="0" i="0" u="none" strike="noStrike" kern="1200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2053 net sıfır emisyon hedefinin beyan edilmesi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0" lang="tr-TR" sz="2600" b="0" i="0" u="none" strike="noStrike" kern="1200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İklim Şurası, 2022</a:t>
          </a:r>
        </a:p>
      </dsp:txBody>
      <dsp:txXfrm>
        <a:off x="0" y="1295946"/>
        <a:ext cx="8765908" cy="1311862"/>
      </dsp:txXfrm>
    </dsp:sp>
    <dsp:sp modelId="{4E4D5FB3-DFFF-4F8F-909E-121EC0103EDB}">
      <dsp:nvSpPr>
        <dsp:cNvPr id="0" name=""/>
        <dsp:cNvSpPr/>
      </dsp:nvSpPr>
      <dsp:spPr>
        <a:xfrm>
          <a:off x="0" y="2607808"/>
          <a:ext cx="8765908" cy="1216800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>
              <a:solidFill>
                <a:srgbClr val="DCC38C"/>
              </a:solidFill>
            </a:rPr>
            <a:t>Yeşil Mutabakat Çalışma Grubu (YMÇG) Kapsamında</a:t>
          </a:r>
        </a:p>
      </dsp:txBody>
      <dsp:txXfrm>
        <a:off x="59399" y="2667207"/>
        <a:ext cx="8647110" cy="1098002"/>
      </dsp:txXfrm>
    </dsp:sp>
    <dsp:sp modelId="{14ACA992-DD73-4622-B8CF-13AE3F7AEF3C}">
      <dsp:nvSpPr>
        <dsp:cNvPr id="0" name=""/>
        <dsp:cNvSpPr/>
      </dsp:nvSpPr>
      <dsp:spPr>
        <a:xfrm>
          <a:off x="0" y="3824608"/>
          <a:ext cx="876590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8318" tIns="33020" rIns="184912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0" lang="tr-TR" sz="2600" b="0" i="0" u="none" strike="noStrike" kern="1200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Yeşil Mutabakat Eylem Planı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0" lang="tr-TR" sz="2600" b="0" i="0" u="none" strike="noStrike" kern="1200" cap="none" spc="0" normalizeH="0" baseline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YMÇG ve İhtisas Çalışma Grupları</a:t>
          </a:r>
        </a:p>
      </dsp:txBody>
      <dsp:txXfrm>
        <a:off x="0" y="3824608"/>
        <a:ext cx="8765908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79041" cy="513790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4023350" y="2"/>
            <a:ext cx="3079040" cy="513790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r">
              <a:defRPr sz="1300"/>
            </a:lvl1pPr>
          </a:lstStyle>
          <a:p>
            <a:fld id="{C9CECC11-F8EF-4152-8AA1-2C95660A428F}" type="datetimeFigureOut">
              <a:rPr lang="tr-TR" smtClean="0"/>
              <a:t>07.11.2022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3" y="9720825"/>
            <a:ext cx="3079041" cy="513790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4023350" y="9720825"/>
            <a:ext cx="3079040" cy="513790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r">
              <a:defRPr sz="1300"/>
            </a:lvl1pPr>
          </a:lstStyle>
          <a:p>
            <a:fld id="{7C6885DD-31FD-4124-A267-72E134A7E7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37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78427" cy="513508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3508"/>
          </a:xfrm>
          <a:prstGeom prst="rect">
            <a:avLst/>
          </a:prstGeom>
        </p:spPr>
        <p:txBody>
          <a:bodyPr vert="horz" lIns="94745" tIns="47373" rIns="94745" bIns="47373" rtlCol="0"/>
          <a:lstStyle>
            <a:lvl1pPr algn="r">
              <a:defRPr sz="1300"/>
            </a:lvl1pPr>
          </a:lstStyle>
          <a:p>
            <a:fld id="{66EF8965-A79F-4A9B-B70A-FC7FE21BA134}" type="datetimeFigureOut">
              <a:rPr lang="tr-TR" smtClean="0"/>
              <a:t>07.11.2022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5" tIns="47373" rIns="94745" bIns="47373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9" y="4925412"/>
            <a:ext cx="5683250" cy="4029878"/>
          </a:xfrm>
          <a:prstGeom prst="rect">
            <a:avLst/>
          </a:prstGeom>
        </p:spPr>
        <p:txBody>
          <a:bodyPr vert="horz" lIns="94745" tIns="47373" rIns="94745" bIns="473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721110"/>
            <a:ext cx="3078427" cy="513507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4" y="9721110"/>
            <a:ext cx="3078427" cy="513507"/>
          </a:xfrm>
          <a:prstGeom prst="rect">
            <a:avLst/>
          </a:prstGeom>
        </p:spPr>
        <p:txBody>
          <a:bodyPr vert="horz" lIns="94745" tIns="47373" rIns="94745" bIns="47373" rtlCol="0" anchor="b"/>
          <a:lstStyle>
            <a:lvl1pPr algn="r">
              <a:defRPr sz="1300"/>
            </a:lvl1pPr>
          </a:lstStyle>
          <a:p>
            <a:fld id="{1CB790B0-57C3-449B-B3E1-9190DD3522B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830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96A8F-5461-41C9-8B8A-5B9E001DCCC3}" type="slidenum">
              <a:rPr lang="tr-TR" altLang="en-US" smtClean="0"/>
              <a:pPr>
                <a:defRPr/>
              </a:pPr>
              <a:t>1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38669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6916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07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173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7361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5461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169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5274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55274">
                <a:defRPr/>
              </a:pPr>
              <a:t>17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827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9935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179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422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3836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274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55274">
                <a:defRPr/>
              </a:pPr>
              <a:t>21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895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274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55274">
                <a:defRPr/>
              </a:pPr>
              <a:t>22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21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0450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700" dirty="0">
              <a:solidFill>
                <a:srgbClr val="DFB777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6176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4630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439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296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46296">
                <a:defRPr/>
              </a:pPr>
              <a:t>28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646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296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46296">
                <a:defRPr/>
              </a:pPr>
              <a:t>29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075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8452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0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0241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1280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96A8F-5461-41C9-8B8A-5B9E001DCCC3}" type="slidenum">
              <a:rPr lang="tr-TR" altLang="en-US" smtClean="0"/>
              <a:pPr>
                <a:defRPr/>
              </a:pPr>
              <a:t>35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4640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118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08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955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790B0-57C3-449B-B3E1-9190DD3522BA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659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6486">
              <a:defRPr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486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46486">
                <a:defRPr/>
              </a:pPr>
              <a:t>8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703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486">
              <a:defRPr/>
            </a:pPr>
            <a:fld id="{1CB790B0-57C3-449B-B3E1-9190DD3522BA}" type="slidenum">
              <a:rPr lang="tr-TR">
                <a:solidFill>
                  <a:prstClr val="black"/>
                </a:solidFill>
                <a:latin typeface="Calibri"/>
              </a:rPr>
              <a:pPr defTabSz="946486">
                <a:defRPr/>
              </a:pPr>
              <a:t>9</a:t>
            </a:fld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868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F1F71-7134-4A27-81B7-FD61EF20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0799" y="6356349"/>
            <a:ext cx="2743200" cy="365125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D0F04-57DC-4437-94B4-411D408DC0E6}"/>
              </a:ext>
            </a:extLst>
          </p:cNvPr>
          <p:cNvSpPr txBox="1"/>
          <p:nvPr userDrawn="1"/>
        </p:nvSpPr>
        <p:spPr>
          <a:xfrm>
            <a:off x="11581133" y="6398101"/>
            <a:ext cx="219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dirty="0">
                <a:solidFill>
                  <a:srgbClr val="89898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278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 dirty="0"/>
          </a:p>
        </p:txBody>
      </p:sp>
    </p:spTree>
    <p:extLst>
      <p:ext uri="{BB962C8B-B14F-4D97-AF65-F5344CB8AC3E}">
        <p14:creationId xmlns:p14="http://schemas.microsoft.com/office/powerpoint/2010/main" val="404540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30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67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9780F-271B-4231-973A-CABF15385790}" type="datetime1">
              <a:rPr lang="tr-TR" smtClean="0"/>
              <a:t>07.11.2022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362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AE264D-BFCB-4EC8-B032-C8BF9C272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75CA-BF94-476E-9539-CD583E902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08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625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8" r:id="rId3"/>
    <p:sldLayoutId id="2147483659" r:id="rId4"/>
    <p:sldLayoutId id="214748366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4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8.emf"/><Relationship Id="rId10" Type="http://schemas.openxmlformats.org/officeDocument/2006/relationships/image" Target="../media/image53.emf"/><Relationship Id="rId4" Type="http://schemas.openxmlformats.org/officeDocument/2006/relationships/diagramLayout" Target="../diagrams/layout3.xml"/><Relationship Id="rId9" Type="http://schemas.openxmlformats.org/officeDocument/2006/relationships/image" Target="../media/image52.emf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5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6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em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19" Type="http://schemas.openxmlformats.org/officeDocument/2006/relationships/hyperlink" Target="https://ec.europa.eu/info/strategy/priorities-2019-2024/european-green-deal_en" TargetMode="Externa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3.jf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fif"/><Relationship Id="rId11" Type="http://schemas.openxmlformats.org/officeDocument/2006/relationships/image" Target="../media/image26.png"/><Relationship Id="rId5" Type="http://schemas.openxmlformats.org/officeDocument/2006/relationships/image" Target="../media/image21.jf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pt_sunum_format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53" y="1405324"/>
            <a:ext cx="3060792" cy="92582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895601" y="4877032"/>
            <a:ext cx="6400800" cy="242625"/>
          </a:xfrm>
          <a:prstGeom prst="rect">
            <a:avLst/>
          </a:prstGeom>
        </p:spPr>
        <p:txBody>
          <a:bodyPr vert="horz" lIns="72567" tIns="36284" rIns="72567" bIns="36284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70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69CA-A047-4BAD-BB31-F7E581EB99A9}"/>
              </a:ext>
            </a:extLst>
          </p:cNvPr>
          <p:cNvSpPr txBox="1"/>
          <p:nvPr/>
        </p:nvSpPr>
        <p:spPr>
          <a:xfrm>
            <a:off x="91983" y="3138689"/>
            <a:ext cx="12184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rgbClr val="D8AE63"/>
                </a:solidFill>
                <a:latin typeface="Myriad Pro" panose="020B0503030403020204" pitchFamily="34" charset="0"/>
              </a:rPr>
              <a:t>AVRUPA YEŞİL MUTABAKATI VE </a:t>
            </a:r>
          </a:p>
          <a:p>
            <a:pPr algn="ctr"/>
            <a:r>
              <a:rPr lang="tr-TR" sz="3600" b="1" i="1" dirty="0">
                <a:solidFill>
                  <a:srgbClr val="D8AE63"/>
                </a:solidFill>
                <a:latin typeface="Myriad Pro" panose="020B0503030403020204" pitchFamily="34" charset="0"/>
              </a:rPr>
              <a:t>SINIRDA KARBON DÜZENLEME MEKANİZMASI</a:t>
            </a:r>
          </a:p>
        </p:txBody>
      </p:sp>
    </p:spTree>
    <p:extLst>
      <p:ext uri="{BB962C8B-B14F-4D97-AF65-F5344CB8AC3E}">
        <p14:creationId xmlns:p14="http://schemas.microsoft.com/office/powerpoint/2010/main" val="1880986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E9D0F43-F7F4-4ED2-BF3B-72D8C8D54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180165"/>
              </p:ext>
            </p:extLst>
          </p:nvPr>
        </p:nvGraphicFramePr>
        <p:xfrm>
          <a:off x="158044" y="1529051"/>
          <a:ext cx="11853333" cy="515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704">
                  <a:extLst>
                    <a:ext uri="{9D8B030D-6E8A-4147-A177-3AD203B41FA5}">
                      <a16:colId xmlns:a16="http://schemas.microsoft.com/office/drawing/2014/main" val="780752401"/>
                    </a:ext>
                  </a:extLst>
                </a:gridCol>
                <a:gridCol w="3935586">
                  <a:extLst>
                    <a:ext uri="{9D8B030D-6E8A-4147-A177-3AD203B41FA5}">
                      <a16:colId xmlns:a16="http://schemas.microsoft.com/office/drawing/2014/main" val="2291475040"/>
                    </a:ext>
                  </a:extLst>
                </a:gridCol>
                <a:gridCol w="3450755">
                  <a:extLst>
                    <a:ext uri="{9D8B030D-6E8A-4147-A177-3AD203B41FA5}">
                      <a16:colId xmlns:a16="http://schemas.microsoft.com/office/drawing/2014/main" val="768206985"/>
                    </a:ext>
                  </a:extLst>
                </a:gridCol>
                <a:gridCol w="3059288">
                  <a:extLst>
                    <a:ext uri="{9D8B030D-6E8A-4147-A177-3AD203B41FA5}">
                      <a16:colId xmlns:a16="http://schemas.microsoft.com/office/drawing/2014/main" val="3440067230"/>
                    </a:ext>
                  </a:extLst>
                </a:gridCol>
              </a:tblGrid>
              <a:tr h="275596">
                <a:tc>
                  <a:txBody>
                    <a:bodyPr/>
                    <a:lstStyle/>
                    <a:p>
                      <a:endParaRPr lang="tr-TR" sz="1200" dirty="0">
                        <a:latin typeface="Myriad Pro" panose="020B050303040302020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Myriad Pro" panose="020B0503030403020204" charset="0"/>
                        </a:rPr>
                        <a:t>Komisyon Önerisi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Myriad Pro" panose="020B0503030403020204" charset="0"/>
                        </a:rPr>
                        <a:t>Konsey Pozisyonu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Myriad Pro" panose="020B0503030403020204" charset="0"/>
                        </a:rPr>
                        <a:t>Parlamento Pozisyonu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14172"/>
                  </a:ext>
                </a:extLst>
              </a:tr>
              <a:tr h="89568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 err="1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Sektörel</a:t>
                      </a:r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 Kapsam</a:t>
                      </a:r>
                    </a:p>
                    <a:p>
                      <a:pPr marL="0" algn="l" defTabSz="914400" rtl="0" eaLnBrk="1" latinLnBrk="0" hangingPunct="1"/>
                      <a:endParaRPr lang="tr-TR" sz="1050" b="1" kern="1200" dirty="0">
                        <a:solidFill>
                          <a:schemeClr val="dk1"/>
                        </a:solidFill>
                        <a:latin typeface="Myriad Pro" panose="020B050303040302020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(SKDM Tüzüğü EK-I: </a:t>
                      </a:r>
                      <a:r>
                        <a:rPr lang="tr-TR" sz="1050" b="0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Ürün GTİP kodları ve sera gazı kapsamı</a:t>
                      </a:r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CN kodları EK-</a:t>
                      </a:r>
                      <a:r>
                        <a:rPr lang="tr-TR" sz="1050" dirty="0" err="1">
                          <a:latin typeface="Myriad Pro" panose="020B0503030403020204" charset="0"/>
                        </a:rPr>
                        <a:t>I’de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listelenen Alüminyum, Çimento, Demir-Çelik,  Gübre ürünleri ve Elektrik 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Komisyon önerisine ilave olarak: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-CN 7610; 7611; 7612; 7613; 7614; 7615</a:t>
                      </a:r>
                    </a:p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-CN 252330;</a:t>
                      </a:r>
                    </a:p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-CN 7326;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Komisyon önerisine ilave olarak: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-CN 252330;</a:t>
                      </a:r>
                    </a:p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-Organik kimyasallar, hidrojen ve amonyak (CN 29; 280410; 281410, 281420; </a:t>
                      </a:r>
                    </a:p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-Plastikler ve mamulleri (CN 39)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19239"/>
                  </a:ext>
                </a:extLst>
              </a:tr>
              <a:tr h="14793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Emisyon Kapsamı:</a:t>
                      </a:r>
                    </a:p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(Md 3-Tanımlar)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Doğrudan emisyonlar: 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Üreticinin </a:t>
                      </a:r>
                      <a:r>
                        <a:rPr lang="tr-TR" sz="1050" b="1" dirty="0">
                          <a:latin typeface="Myriad Pro" panose="020B0503030403020204" charset="0"/>
                        </a:rPr>
                        <a:t>doğrudan kontrolünde olan üretim süreçleri 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kaynaklı emisyonlar.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Dolaylı emisyonlar: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ürünlerin </a:t>
                      </a:r>
                      <a:r>
                        <a:rPr lang="tr-TR" sz="1050" b="1" dirty="0">
                          <a:latin typeface="Myriad Pro" panose="020B0503030403020204" charset="0"/>
                        </a:rPr>
                        <a:t>üretim süreçlerinde tüketilen elektriğin üretimi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ile </a:t>
                      </a:r>
                      <a:r>
                        <a:rPr lang="tr-TR" sz="1050" b="1" dirty="0">
                          <a:latin typeface="Myriad Pro" panose="020B0503030403020204" charset="0"/>
                        </a:rPr>
                        <a:t>ısıtma ve soğutma süreçlerinden kaynaklanan 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emisyonlar.</a:t>
                      </a:r>
                      <a:endParaRPr lang="tr-TR" sz="1050" b="1" kern="1200" dirty="0">
                        <a:solidFill>
                          <a:schemeClr val="dk1"/>
                        </a:solidFill>
                        <a:latin typeface="Myriad Pro" panose="020B0503030403020204" charset="0"/>
                        <a:ea typeface="+mn-ea"/>
                        <a:cs typeface="+mn-cs"/>
                      </a:endParaRP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Doğrudan emisyonlar: 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Üreticinin doğrudan kontrolünde olan, </a:t>
                      </a:r>
                      <a:r>
                        <a:rPr lang="tr-TR" sz="1050" dirty="0">
                          <a:solidFill>
                            <a:srgbClr val="FF0000"/>
                          </a:solidFill>
                          <a:latin typeface="Myriad Pro" panose="020B0503030403020204" charset="0"/>
                        </a:rPr>
                        <a:t>üretim aşamasındaki ısıtma ve soğutma süreçleri ile tesis bünyesindeki elektrik üretiminden kaynaklanan emisyonlar dahil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, üretim aşamasında salınan emisyonlar.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Dolaylı emisyonlar: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ürünün üretildiği tesis bünyesinde üretilen elektrik hariç, ürünlerin üretim süreçlerinde tüketilen elektriğin üretiminden kaynaklanan emisyonlar.</a:t>
                      </a:r>
                      <a:endParaRPr lang="tr-TR" sz="1050" b="1" kern="1200" dirty="0">
                        <a:solidFill>
                          <a:schemeClr val="dk1"/>
                        </a:solidFill>
                        <a:latin typeface="Myriad Pro" panose="020B0503030403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Doğrudan emisyonlar:</a:t>
                      </a:r>
                      <a:r>
                        <a:rPr lang="tr-TR" sz="1050" u="none" dirty="0">
                          <a:solidFill>
                            <a:srgbClr val="FF0000"/>
                          </a:solidFill>
                          <a:latin typeface="Myriad Pro" panose="020B0503030403020204" charset="0"/>
                        </a:rPr>
                        <a:t> Ü</a:t>
                      </a:r>
                      <a:r>
                        <a:rPr lang="tr-TR" sz="1050" dirty="0">
                          <a:solidFill>
                            <a:srgbClr val="FF0000"/>
                          </a:solidFill>
                          <a:latin typeface="Myriad Pro" panose="020B0503030403020204" charset="0"/>
                        </a:rPr>
                        <a:t>retim aşamasındaki ısıtma ve soğutma süreçlerinden kaynaklanan emisyonlar dahil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, üreticinin doğrudan kontrolünde olan üretim süreçleri kaynaklı emisyonlar.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sng" dirty="0">
                          <a:latin typeface="Myriad Pro" panose="020B0503030403020204" charset="0"/>
                        </a:rPr>
                        <a:t>Dolaylı emisyonlar: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ürünlerin üretim süreçlerinde tüketilen elektriğin üretim sürecinde salınan sera gazı emisyonları.</a:t>
                      </a:r>
                      <a:endParaRPr lang="tr-TR" sz="1050" b="1" kern="1200" dirty="0">
                        <a:solidFill>
                          <a:schemeClr val="dk1"/>
                        </a:solidFill>
                        <a:latin typeface="Myriad Pro" panose="020B0503030403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912804"/>
                  </a:ext>
                </a:extLst>
              </a:tr>
              <a:tr h="25033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Geçiş/Uygulama Dönemi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1050" u="sng" dirty="0">
                          <a:latin typeface="Myriad Pro" panose="020B0503030403020204" charset="0"/>
                        </a:rPr>
                        <a:t>1 Ocak 2023-31 Aralık 2025: Raporlama Dönemi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doğrudan ve dolaylı emisyonlar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- 3. ülkede ödenen karbon ücretleri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çeyrek dönemler itibariyle raporlama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emisyonların doğrulanması gerekliliği yok;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sng" dirty="0">
                          <a:latin typeface="Myriad Pro" panose="020B0503030403020204" charset="0"/>
                        </a:rPr>
                        <a:t>1 Ocak 2026-mali yükümlülüklerin başlangıcı: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none" dirty="0">
                          <a:latin typeface="Myriad Pro" panose="020B0503030403020204" charset="0"/>
                        </a:rPr>
                        <a:t>- D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oğrudan emisyonlar üzerinden hesaplanan,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akredite kuruluşlar tarafından doğrulaması yapılmış gömülü emisyonlar için mali yükümlülük devrede.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Emisyon hesabının yapılamadığı durumda varsayılan değerler kullanılacak.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50" dirty="0">
                        <a:latin typeface="Myriad Pro" panose="020B0503030403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*Komisyon 2025’e kadar dolaylı emisyonların da karbon hesaplamasına dahil edilmesi konusunda raporunu sunacak.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Komisyon önerisi ile aynı geçiş ve uygulama dönemi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1 Ocak 2023-31 Aralık 2026: Raporlama Dönemi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doğrudan ve dolaylı emisyonlar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- 3. ülkede ödenen karbon ücretleri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çeyrek dönemler itibariyle raporlama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- emisyonların doğrulanması gerekliliği yok;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  <a:p>
                      <a:r>
                        <a:rPr lang="tr-TR" sz="1050" u="sng" dirty="0">
                          <a:latin typeface="Myriad Pro" panose="020B0503030403020204" charset="0"/>
                        </a:rPr>
                        <a:t>1 Ocak 2027: Mali Yükümlülüklerin Başlangıcı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tr-TR" sz="1050" u="none" dirty="0">
                          <a:latin typeface="Myriad Pro" panose="020B0503030403020204" charset="0"/>
                        </a:rPr>
                        <a:t>Emisyon hesabı doğrudan ve dolaylı emisyonlar üzerinden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tr-TR" sz="1050" u="none" dirty="0">
                          <a:latin typeface="Myriad Pro" panose="020B0503030403020204" charset="0"/>
                        </a:rPr>
                        <a:t>Akredite kuruluşlar tarafından doğrulanmış veri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Emisyon hesabının yapılamadığı durumda varsayılan değerler kullanılacak.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tr-TR" sz="1050" u="sng" dirty="0">
                        <a:latin typeface="Myriad Pro" panose="020B0503030403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259804"/>
                  </a:ext>
                </a:extLst>
              </a:tr>
            </a:tbl>
          </a:graphicData>
        </a:graphic>
      </p:graphicFrame>
      <p:sp>
        <p:nvSpPr>
          <p:cNvPr id="4" name="TextBox 12">
            <a:extLst>
              <a:ext uri="{FF2B5EF4-FFF2-40B4-BE49-F238E27FC236}">
                <a16:creationId xmlns:a16="http://schemas.microsoft.com/office/drawing/2014/main" id="{1FBF662A-FA6E-4934-A8DC-B73753413E52}"/>
              </a:ext>
            </a:extLst>
          </p:cNvPr>
          <p:cNvSpPr txBox="1"/>
          <p:nvPr/>
        </p:nvSpPr>
        <p:spPr>
          <a:xfrm>
            <a:off x="2183902" y="728832"/>
            <a:ext cx="93314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Komisyon Taslağı, Konsey ve Parlamento Pozisyonları Karşılaştırma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7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2E9D0F43-F7F4-4ED2-BF3B-72D8C8D54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3276"/>
              </p:ext>
            </p:extLst>
          </p:nvPr>
        </p:nvGraphicFramePr>
        <p:xfrm>
          <a:off x="325821" y="1592026"/>
          <a:ext cx="11540358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046">
                  <a:extLst>
                    <a:ext uri="{9D8B030D-6E8A-4147-A177-3AD203B41FA5}">
                      <a16:colId xmlns:a16="http://schemas.microsoft.com/office/drawing/2014/main" val="780752401"/>
                    </a:ext>
                  </a:extLst>
                </a:gridCol>
                <a:gridCol w="2853156">
                  <a:extLst>
                    <a:ext uri="{9D8B030D-6E8A-4147-A177-3AD203B41FA5}">
                      <a16:colId xmlns:a16="http://schemas.microsoft.com/office/drawing/2014/main" val="2291475040"/>
                    </a:ext>
                  </a:extLst>
                </a:gridCol>
                <a:gridCol w="3207857">
                  <a:extLst>
                    <a:ext uri="{9D8B030D-6E8A-4147-A177-3AD203B41FA5}">
                      <a16:colId xmlns:a16="http://schemas.microsoft.com/office/drawing/2014/main" val="768206985"/>
                    </a:ext>
                  </a:extLst>
                </a:gridCol>
                <a:gridCol w="3231299">
                  <a:extLst>
                    <a:ext uri="{9D8B030D-6E8A-4147-A177-3AD203B41FA5}">
                      <a16:colId xmlns:a16="http://schemas.microsoft.com/office/drawing/2014/main" val="3440067230"/>
                    </a:ext>
                  </a:extLst>
                </a:gridCol>
              </a:tblGrid>
              <a:tr h="236774">
                <a:tc>
                  <a:txBody>
                    <a:bodyPr/>
                    <a:lstStyle/>
                    <a:p>
                      <a:endParaRPr lang="tr-TR" sz="1200" dirty="0">
                        <a:latin typeface="Myriad Pro" panose="020B050303040302020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Myriad Pro" panose="020B0503030403020204" charset="0"/>
                        </a:rPr>
                        <a:t>Komisyon Önerisi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Myriad Pro" panose="020B0503030403020204" charset="0"/>
                        </a:rPr>
                        <a:t>Konsey Pozisyonu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Myriad Pro" panose="020B0503030403020204" charset="0"/>
                        </a:rPr>
                        <a:t>Parlamento Pozisyonu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514172"/>
                  </a:ext>
                </a:extLst>
              </a:tr>
              <a:tr h="63202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AB ETS-Serbest Tahsisat Sonlandırma Takvimi</a:t>
                      </a:r>
                    </a:p>
                    <a:p>
                      <a:pPr marL="0" algn="l" defTabSz="914400" rtl="0" eaLnBrk="1" latinLnBrk="0" hangingPunct="1"/>
                      <a:r>
                        <a:rPr lang="tr-TR" sz="1050" b="0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(ETS Mevzuatındaki güncelleme çalışması SKDM yükümlülüklerinin tam anlamıyla yürürlüğe girişi açısından da belirleyici)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2026-2035</a:t>
                      </a:r>
                      <a:r>
                        <a:rPr lang="tr-TR" sz="1050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 döneminde serbest </a:t>
                      </a:r>
                      <a:r>
                        <a:rPr lang="tr-TR" sz="1050" dirty="0" err="1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tahsisatların</a:t>
                      </a:r>
                      <a:r>
                        <a:rPr lang="tr-TR" sz="1050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 </a:t>
                      </a:r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her yıl %10 oranında </a:t>
                      </a:r>
                      <a:r>
                        <a:rPr lang="tr-TR" sz="1050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azaltılarak sonlandırılması;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r-TR" sz="1050" dirty="0">
                        <a:solidFill>
                          <a:schemeClr val="tx1"/>
                        </a:solidFill>
                        <a:latin typeface="Myriad Pro" panose="020B050303040302020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SKDM yükümlülüklerinin tam etkisi: 2035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2026-2035</a:t>
                      </a:r>
                      <a:r>
                        <a:rPr lang="tr-TR" sz="1050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 döneminde serbest </a:t>
                      </a:r>
                      <a:r>
                        <a:rPr lang="tr-TR" sz="1050" dirty="0" err="1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tahsisatların</a:t>
                      </a:r>
                      <a:r>
                        <a:rPr lang="tr-TR" sz="1050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 aşağıdaki oranlarda uygulanarak, sonlandırılması:</a:t>
                      </a:r>
                    </a:p>
                    <a:p>
                      <a:pPr marL="0" indent="177800"/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2026: %95; 2027: %90; 2028: %85; 2029: %77,5;</a:t>
                      </a:r>
                    </a:p>
                    <a:p>
                      <a:pPr marL="0" indent="177800"/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2030: %70; 2031: %60; 2032: %50; 2033: %35;</a:t>
                      </a:r>
                    </a:p>
                    <a:p>
                      <a:pPr marL="0" indent="177800"/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2034: %20; 2035: %0 </a:t>
                      </a:r>
                    </a:p>
                    <a:p>
                      <a:pPr marL="0" indent="177800"/>
                      <a:endParaRPr lang="tr-TR" sz="1050" b="1" dirty="0">
                        <a:solidFill>
                          <a:schemeClr val="tx1"/>
                        </a:solidFill>
                        <a:latin typeface="Myriad Pro" panose="020B050303040302020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SKDM yükümlülüklerinin tam etkisi: 2035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b="1" dirty="0">
                          <a:latin typeface="Myriad Pro" panose="020B0503030403020204" charset="0"/>
                        </a:rPr>
                        <a:t>2026-2032 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döneminde serbest </a:t>
                      </a:r>
                      <a:r>
                        <a:rPr lang="tr-TR" sz="1050" dirty="0" err="1">
                          <a:latin typeface="Myriad Pro" panose="020B0503030403020204" charset="0"/>
                        </a:rPr>
                        <a:t>tahsisatların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aşağıdaki oranlarda uygulanarak, sonlandırılması:</a:t>
                      </a:r>
                    </a:p>
                    <a:p>
                      <a:pPr marL="0" indent="177800"/>
                      <a:r>
                        <a:rPr lang="tr-TR" sz="1050" b="1" dirty="0">
                          <a:latin typeface="Myriad Pro" panose="020B0503030403020204" charset="0"/>
                        </a:rPr>
                        <a:t>2026: %100; 2027: %93; 2028: %84; 2029: %69;</a:t>
                      </a:r>
                    </a:p>
                    <a:p>
                      <a:pPr marL="0" indent="177800"/>
                      <a:r>
                        <a:rPr lang="tr-TR" sz="1050" b="1" dirty="0">
                          <a:latin typeface="Myriad Pro" panose="020B0503030403020204" charset="0"/>
                        </a:rPr>
                        <a:t>2030: %50; 2031: %25; 2032: %0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050" b="1" dirty="0">
                          <a:solidFill>
                            <a:schemeClr val="tx1"/>
                          </a:solidFill>
                          <a:latin typeface="Myriad Pro" panose="020B0503030403020204" charset="0"/>
                        </a:rPr>
                        <a:t>SKDM yükümlülüklerinin tam etkisi: 2032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İlk yıllarda daha fazla serbest tahsisat esnekliği olmakla birlikte, hızlandırılmış indirim takvimi çerçevesinde daha erken tam mali yükümlülük.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624434"/>
                  </a:ext>
                </a:extLst>
              </a:tr>
              <a:tr h="3661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SKDM Otoritesi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b="1" dirty="0">
                          <a:latin typeface="Myriad Pro" panose="020B0503030403020204" charset="0"/>
                        </a:rPr>
                        <a:t>Üye Devlet Yetkili Otoriteleri: 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2005 yılından beri devam eden ETS uygulamasından kaynaklanan deneyim çerçevesinde yeknesak işlem yapılabilir; idari yükün yönetilebilmesi açısından avantajlı.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1" dirty="0">
                          <a:latin typeface="Myriad Pro" panose="020B0503030403020204" charset="0"/>
                        </a:rPr>
                        <a:t>Üye Devlet Yetkili Otoriteleri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b="1" dirty="0">
                          <a:latin typeface="Myriad Pro" panose="020B0503030403020204" charset="0"/>
                        </a:rPr>
                        <a:t>AB Genelinde Tek Merkezi Otorite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: uygulamada üye devlet yetkili otoriteleri arasında farklılaşma olmaması  ve ithalatçıların daha rahat işlem yapabilecekleri otorite arayışına yönelmemesi açısından avantaj yaratır.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01547"/>
                  </a:ext>
                </a:extLst>
              </a:tr>
              <a:tr h="3661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İhracat Teşvikleri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Karbon fiyatlandırması olmayan ülkelere yapılacak ihracatta, AB üreticilerine iç pazarda ödedikleri karbon ücretlerinin geri ödenmesi benzeri destekler sağlanması DTÖ kurallarına aykırılık teşkil eder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Komisyona 2025 yılına kadar karbon kaçağı riskine ilişkin gelişmeleri ve ihracata etkiyi izleyip ilave önlem alınmasının gerek gerekmediğini raporlama görevi verilmesi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050" dirty="0">
                          <a:latin typeface="Myriad Pro" panose="020B0503030403020204" charset="0"/>
                        </a:rPr>
                        <a:t>Komisyona, 2025 yılına kadar karbon fiyatlandırması olmayan ülkelere ihracat için AB ihracatçılarına serbest tahsisat verilmesi gibi DTÖ kurallarıyla uyumlu olacak önlemleri değerlendirme ve olabilecek mevzuat değişikliği ihtiyacını belirleme görevi verilmesi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670571"/>
                  </a:ext>
                </a:extLst>
              </a:tr>
              <a:tr h="3661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050" b="1" kern="1200" dirty="0">
                          <a:solidFill>
                            <a:schemeClr val="dk1"/>
                          </a:solidFill>
                          <a:latin typeface="Myriad Pro" panose="020B0503030403020204" charset="0"/>
                          <a:ea typeface="+mn-ea"/>
                          <a:cs typeface="+mn-cs"/>
                        </a:rPr>
                        <a:t>Cezalar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İthalatta gömülü karbon emisyonları için alınmamış her bir SKDM sertifikası başına 100€ ceza;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Üye devletler AB </a:t>
                      </a:r>
                      <a:r>
                        <a:rPr lang="tr-TR" sz="1050" dirty="0" err="1">
                          <a:latin typeface="Myriad Pro" panose="020B0503030403020204" charset="0"/>
                        </a:rPr>
                        <a:t>ETS’si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ile tam uyumlu olacak şekilde idari ve cezai müeyyideler getirebilir.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İthalatta gömülü karbon emisyonları için alınmamış her bir SKDM sertifikası başına 100€ ceza;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Yetkilendirme olmaksızın ithalat yapılması halinde normal cezanın 3-5 katına varan ağırlaştırılmış cezai müeyyideler;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Ağır ve tekrar eden ihlal hallerinde ithalat yetkisinin iptal edilmesi.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İthalatta gömülü karbon emisyonları için alınmamış her bir SKDM sertifikası başına  bir önceki yılın ortalama SKDM sertifika fiyatının 3 katı kadar ceza;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Üye devletler AB </a:t>
                      </a:r>
                      <a:r>
                        <a:rPr lang="tr-TR" sz="1050" dirty="0" err="1">
                          <a:latin typeface="Myriad Pro" panose="020B0503030403020204" charset="0"/>
                        </a:rPr>
                        <a:t>ETS’si</a:t>
                      </a:r>
                      <a:r>
                        <a:rPr lang="tr-TR" sz="1050" dirty="0">
                          <a:latin typeface="Myriad Pro" panose="020B0503030403020204" charset="0"/>
                        </a:rPr>
                        <a:t> ile tam uyumlu olacak şekilde idari ve cezai müeyyideler getirebilir;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050" dirty="0">
                          <a:latin typeface="Myriad Pro" panose="020B0503030403020204" charset="0"/>
                        </a:rPr>
                        <a:t>Tekrar eden ihlal halinde ithalatçının SKDM hesabının askıya alınması. </a:t>
                      </a:r>
                    </a:p>
                    <a:p>
                      <a:endParaRPr lang="tr-TR" sz="1050" dirty="0">
                        <a:latin typeface="Myriad Pro" panose="020B0503030403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115792"/>
                  </a:ext>
                </a:extLst>
              </a:tr>
            </a:tbl>
          </a:graphicData>
        </a:graphic>
      </p:graphicFrame>
      <p:sp>
        <p:nvSpPr>
          <p:cNvPr id="4" name="TextBox 12">
            <a:extLst>
              <a:ext uri="{FF2B5EF4-FFF2-40B4-BE49-F238E27FC236}">
                <a16:creationId xmlns:a16="http://schemas.microsoft.com/office/drawing/2014/main" id="{50FE7B81-C8E5-4248-B66C-3D2B0BE34F77}"/>
              </a:ext>
            </a:extLst>
          </p:cNvPr>
          <p:cNvSpPr txBox="1"/>
          <p:nvPr/>
        </p:nvSpPr>
        <p:spPr>
          <a:xfrm>
            <a:off x="2229057" y="539645"/>
            <a:ext cx="93314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Komisyon Taslağı, Konsey ve Parlamento Pozisyonları Karşılaştırma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54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0314E7CB-B40E-4F66-AED6-440AB8C8E495}"/>
              </a:ext>
            </a:extLst>
          </p:cNvPr>
          <p:cNvSpPr txBox="1"/>
          <p:nvPr/>
        </p:nvSpPr>
        <p:spPr>
          <a:xfrm>
            <a:off x="2547285" y="755293"/>
            <a:ext cx="56529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SKDM Mali Yükümlülüğünün Hesaplanması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C108268-AA2D-4E28-8903-EE28A36E6B2F}"/>
              </a:ext>
            </a:extLst>
          </p:cNvPr>
          <p:cNvSpPr/>
          <p:nvPr/>
        </p:nvSpPr>
        <p:spPr>
          <a:xfrm>
            <a:off x="993366" y="2622215"/>
            <a:ext cx="1898604" cy="1298144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İthal ürünü üreten tesisin gerçekleşen emisyon değerleri</a:t>
            </a:r>
            <a:r>
              <a:rPr lang="en-IE" sz="1200" b="1" dirty="0">
                <a:solidFill>
                  <a:srgbClr val="BF9D62"/>
                </a:solidFill>
              </a:rPr>
              <a:t> (</a:t>
            </a:r>
            <a:r>
              <a:rPr lang="tr-TR" sz="1200" b="1" dirty="0">
                <a:solidFill>
                  <a:srgbClr val="BF9D62"/>
                </a:solidFill>
              </a:rPr>
              <a:t>1 ton ürün üretiminde salınan CO2 miktarı (ton))</a:t>
            </a:r>
            <a:endParaRPr lang="en-US" sz="1200" b="1" i="1" dirty="0">
              <a:solidFill>
                <a:srgbClr val="BF9D62"/>
              </a:solidFill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31293C55-B97D-4C9C-A830-5EBEFBF3964C}"/>
              </a:ext>
            </a:extLst>
          </p:cNvPr>
          <p:cNvSpPr/>
          <p:nvPr/>
        </p:nvSpPr>
        <p:spPr>
          <a:xfrm>
            <a:off x="3346783" y="2622214"/>
            <a:ext cx="1912496" cy="1298144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İlgili ürün için AB </a:t>
            </a:r>
            <a:r>
              <a:rPr lang="tr-TR" sz="1200" b="1" dirty="0" err="1">
                <a:solidFill>
                  <a:srgbClr val="BF9D62"/>
                </a:solidFill>
              </a:rPr>
              <a:t>ETS’sinde</a:t>
            </a:r>
            <a:r>
              <a:rPr lang="tr-TR" sz="1200" b="1" dirty="0">
                <a:solidFill>
                  <a:srgbClr val="BF9D62"/>
                </a:solidFill>
              </a:rPr>
              <a:t> serbest tahsisat sağlanan emisyon miktarı </a:t>
            </a:r>
            <a:r>
              <a:rPr lang="en-IE" sz="1200" b="1" dirty="0">
                <a:solidFill>
                  <a:srgbClr val="BF9D62"/>
                </a:solidFill>
              </a:rPr>
              <a:t>(</a:t>
            </a:r>
            <a:r>
              <a:rPr lang="tr-TR" sz="1200" b="1" dirty="0">
                <a:solidFill>
                  <a:srgbClr val="BF9D62"/>
                </a:solidFill>
              </a:rPr>
              <a:t>1 ton ürün üretiminde salınan CO2 miktarı (ton))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8" name="Minus 12">
            <a:extLst>
              <a:ext uri="{FF2B5EF4-FFF2-40B4-BE49-F238E27FC236}">
                <a16:creationId xmlns:a16="http://schemas.microsoft.com/office/drawing/2014/main" id="{1FF4F3AF-6FD9-4626-98DD-201816794374}"/>
              </a:ext>
            </a:extLst>
          </p:cNvPr>
          <p:cNvSpPr/>
          <p:nvPr/>
        </p:nvSpPr>
        <p:spPr>
          <a:xfrm>
            <a:off x="2916293" y="2990950"/>
            <a:ext cx="381673" cy="35527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Multiply 15">
            <a:extLst>
              <a:ext uri="{FF2B5EF4-FFF2-40B4-BE49-F238E27FC236}">
                <a16:creationId xmlns:a16="http://schemas.microsoft.com/office/drawing/2014/main" id="{FC386720-AD93-429C-B08D-27EB7BB7DABE}"/>
              </a:ext>
            </a:extLst>
          </p:cNvPr>
          <p:cNvSpPr/>
          <p:nvPr/>
        </p:nvSpPr>
        <p:spPr>
          <a:xfrm>
            <a:off x="7272417" y="2974585"/>
            <a:ext cx="449369" cy="46181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48965BC1-4DCE-47EA-A199-62576AB03BE1}"/>
              </a:ext>
            </a:extLst>
          </p:cNvPr>
          <p:cNvSpPr/>
          <p:nvPr/>
        </p:nvSpPr>
        <p:spPr>
          <a:xfrm>
            <a:off x="558799" y="2375338"/>
            <a:ext cx="6667181" cy="17867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0AF07C80-2184-4E88-97D3-884DA210BF6D}"/>
              </a:ext>
            </a:extLst>
          </p:cNvPr>
          <p:cNvSpPr txBox="1"/>
          <p:nvPr/>
        </p:nvSpPr>
        <p:spPr>
          <a:xfrm>
            <a:off x="2575145" y="1648695"/>
            <a:ext cx="2798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B2C57"/>
                </a:solidFill>
              </a:rPr>
              <a:t>SKDM Sertifika Sayısı</a:t>
            </a:r>
            <a:endParaRPr lang="en-US" sz="1400" b="1" dirty="0">
              <a:solidFill>
                <a:srgbClr val="1B2C57"/>
              </a:solidFill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B5947F4B-566D-49A1-AE2A-60A544CC3F6A}"/>
              </a:ext>
            </a:extLst>
          </p:cNvPr>
          <p:cNvSpPr txBox="1"/>
          <p:nvPr/>
        </p:nvSpPr>
        <p:spPr>
          <a:xfrm>
            <a:off x="7618172" y="1648314"/>
            <a:ext cx="1541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400" b="1">
                <a:solidFill>
                  <a:srgbClr val="1B2C57"/>
                </a:solidFill>
              </a:defRPr>
            </a:lvl1pPr>
          </a:lstStyle>
          <a:p>
            <a:pPr algn="ctr"/>
            <a:r>
              <a:rPr lang="tr-TR" dirty="0"/>
              <a:t>Sertifika Ücreti</a:t>
            </a:r>
            <a:endParaRPr lang="en-US" dirty="0"/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06CD4A13-C6B3-489A-810E-6EDCF00796E4}"/>
              </a:ext>
            </a:extLst>
          </p:cNvPr>
          <p:cNvSpPr/>
          <p:nvPr/>
        </p:nvSpPr>
        <p:spPr>
          <a:xfrm>
            <a:off x="7802947" y="2850294"/>
            <a:ext cx="1172292" cy="715562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AB </a:t>
            </a:r>
            <a:r>
              <a:rPr lang="tr-TR" sz="1200" b="1" dirty="0" err="1">
                <a:solidFill>
                  <a:srgbClr val="BF9D62"/>
                </a:solidFill>
              </a:rPr>
              <a:t>ETS’sindeki</a:t>
            </a:r>
            <a:r>
              <a:rPr lang="tr-TR" sz="1200" b="1" dirty="0">
                <a:solidFill>
                  <a:srgbClr val="BF9D62"/>
                </a:solidFill>
              </a:rPr>
              <a:t> ortalama haftalık fiyat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F65CD92B-5F9D-4BBD-AFEE-8FF653587469}"/>
              </a:ext>
            </a:extLst>
          </p:cNvPr>
          <p:cNvSpPr/>
          <p:nvPr/>
        </p:nvSpPr>
        <p:spPr>
          <a:xfrm>
            <a:off x="9624711" y="3764476"/>
            <a:ext cx="1832484" cy="1007219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Yükümlülüğün ihracatçı (üçüncü) ülkede, o ülkedeki eşdeğer karbon fiyatı üzerinden ödenmiş olan kısmı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15" name="Minus 23">
            <a:extLst>
              <a:ext uri="{FF2B5EF4-FFF2-40B4-BE49-F238E27FC236}">
                <a16:creationId xmlns:a16="http://schemas.microsoft.com/office/drawing/2014/main" id="{834D3CB3-EA02-4B66-ADCB-859BD3D5DC7D}"/>
              </a:ext>
            </a:extLst>
          </p:cNvPr>
          <p:cNvSpPr/>
          <p:nvPr/>
        </p:nvSpPr>
        <p:spPr>
          <a:xfrm>
            <a:off x="9071946" y="4009959"/>
            <a:ext cx="365160" cy="37869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ounded Rectangle 55">
            <a:extLst>
              <a:ext uri="{FF2B5EF4-FFF2-40B4-BE49-F238E27FC236}">
                <a16:creationId xmlns:a16="http://schemas.microsoft.com/office/drawing/2014/main" id="{7281DA7E-40B9-4C91-B031-C5CCFB1328FB}"/>
              </a:ext>
            </a:extLst>
          </p:cNvPr>
          <p:cNvSpPr/>
          <p:nvPr/>
        </p:nvSpPr>
        <p:spPr>
          <a:xfrm>
            <a:off x="9603691" y="2775053"/>
            <a:ext cx="1832484" cy="787069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SKDM Mali Yükümlülüğü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17" name="Equal 10">
            <a:extLst>
              <a:ext uri="{FF2B5EF4-FFF2-40B4-BE49-F238E27FC236}">
                <a16:creationId xmlns:a16="http://schemas.microsoft.com/office/drawing/2014/main" id="{16CAB43F-5A07-42EC-8737-FFCDD8A2813B}"/>
              </a:ext>
            </a:extLst>
          </p:cNvPr>
          <p:cNvSpPr/>
          <p:nvPr/>
        </p:nvSpPr>
        <p:spPr>
          <a:xfrm>
            <a:off x="9040160" y="3021035"/>
            <a:ext cx="384163" cy="28335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ed Rectangle 56">
            <a:extLst>
              <a:ext uri="{FF2B5EF4-FFF2-40B4-BE49-F238E27FC236}">
                <a16:creationId xmlns:a16="http://schemas.microsoft.com/office/drawing/2014/main" id="{7E9C60D7-7377-457D-9656-73698F7BEF7D}"/>
              </a:ext>
            </a:extLst>
          </p:cNvPr>
          <p:cNvSpPr/>
          <p:nvPr/>
        </p:nvSpPr>
        <p:spPr>
          <a:xfrm>
            <a:off x="9624712" y="4931467"/>
            <a:ext cx="1832484" cy="445111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Ödenecek Net Tutar (</a:t>
            </a:r>
            <a:r>
              <a:rPr lang="en-IE" sz="1200" b="1" dirty="0">
                <a:solidFill>
                  <a:srgbClr val="BF9D62"/>
                </a:solidFill>
              </a:rPr>
              <a:t>Adjustment</a:t>
            </a:r>
            <a:r>
              <a:rPr lang="tr-TR" sz="1200" b="1" dirty="0">
                <a:solidFill>
                  <a:srgbClr val="BF9D62"/>
                </a:solidFill>
              </a:rPr>
              <a:t>)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19" name="Equal 61">
            <a:extLst>
              <a:ext uri="{FF2B5EF4-FFF2-40B4-BE49-F238E27FC236}">
                <a16:creationId xmlns:a16="http://schemas.microsoft.com/office/drawing/2014/main" id="{603320AB-A691-422F-9713-3BE9051835F8}"/>
              </a:ext>
            </a:extLst>
          </p:cNvPr>
          <p:cNvSpPr/>
          <p:nvPr/>
        </p:nvSpPr>
        <p:spPr>
          <a:xfrm>
            <a:off x="9071946" y="4991324"/>
            <a:ext cx="384163" cy="28335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Multiply 18">
            <a:extLst>
              <a:ext uri="{FF2B5EF4-FFF2-40B4-BE49-F238E27FC236}">
                <a16:creationId xmlns:a16="http://schemas.microsoft.com/office/drawing/2014/main" id="{F956878A-2CA8-4314-A3AE-52EFA624DA1D}"/>
              </a:ext>
            </a:extLst>
          </p:cNvPr>
          <p:cNvSpPr/>
          <p:nvPr/>
        </p:nvSpPr>
        <p:spPr>
          <a:xfrm>
            <a:off x="5477847" y="2963318"/>
            <a:ext cx="449369" cy="46181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B8E2BA19-736B-4D7C-95A9-AC637C4198ED}"/>
              </a:ext>
            </a:extLst>
          </p:cNvPr>
          <p:cNvSpPr/>
          <p:nvPr/>
        </p:nvSpPr>
        <p:spPr>
          <a:xfrm>
            <a:off x="5947967" y="2911525"/>
            <a:ext cx="1185656" cy="572655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Toplam ithal edilen ürün (ton)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22" name="Left Bracket 2">
            <a:extLst>
              <a:ext uri="{FF2B5EF4-FFF2-40B4-BE49-F238E27FC236}">
                <a16:creationId xmlns:a16="http://schemas.microsoft.com/office/drawing/2014/main" id="{47E4144C-443E-4A16-8C19-8CDFE423235D}"/>
              </a:ext>
            </a:extLst>
          </p:cNvPr>
          <p:cNvSpPr/>
          <p:nvPr/>
        </p:nvSpPr>
        <p:spPr>
          <a:xfrm>
            <a:off x="728731" y="2622214"/>
            <a:ext cx="264635" cy="1298143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ket 24">
            <a:extLst>
              <a:ext uri="{FF2B5EF4-FFF2-40B4-BE49-F238E27FC236}">
                <a16:creationId xmlns:a16="http://schemas.microsoft.com/office/drawing/2014/main" id="{407E74EF-EE80-4993-9DE1-466A749E80F8}"/>
              </a:ext>
            </a:extLst>
          </p:cNvPr>
          <p:cNvSpPr/>
          <p:nvPr/>
        </p:nvSpPr>
        <p:spPr>
          <a:xfrm flipH="1">
            <a:off x="5269681" y="2622215"/>
            <a:ext cx="208166" cy="1298144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8B9B61CA-FEBC-4B50-B854-4F81C0169DEE}"/>
              </a:ext>
            </a:extLst>
          </p:cNvPr>
          <p:cNvSpPr txBox="1"/>
          <p:nvPr/>
        </p:nvSpPr>
        <p:spPr>
          <a:xfrm>
            <a:off x="9456109" y="1605066"/>
            <a:ext cx="2001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400" b="1">
                <a:solidFill>
                  <a:srgbClr val="1B2C57"/>
                </a:solidFill>
              </a:defRPr>
            </a:lvl1pPr>
          </a:lstStyle>
          <a:p>
            <a:pPr algn="ctr"/>
            <a:r>
              <a:rPr lang="tr-TR" dirty="0"/>
              <a:t>Yükümlülük ve Ödenecek Tutar</a:t>
            </a:r>
            <a:endParaRPr lang="en-US" dirty="0"/>
          </a:p>
        </p:txBody>
      </p: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F3C88B5-C617-4297-87E1-7BC86E36F3CD}"/>
              </a:ext>
            </a:extLst>
          </p:cNvPr>
          <p:cNvSpPr/>
          <p:nvPr/>
        </p:nvSpPr>
        <p:spPr>
          <a:xfrm>
            <a:off x="1993740" y="5027300"/>
            <a:ext cx="1898604" cy="1298144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İthal ürünü üreten tesisin gerçekleşen emisyon değerleri</a:t>
            </a:r>
            <a:r>
              <a:rPr lang="en-IE" sz="1200" b="1" dirty="0">
                <a:solidFill>
                  <a:srgbClr val="BF9D62"/>
                </a:solidFill>
              </a:rPr>
              <a:t> (</a:t>
            </a:r>
            <a:r>
              <a:rPr lang="tr-TR" sz="1200" b="1" dirty="0">
                <a:solidFill>
                  <a:srgbClr val="BF9D62"/>
                </a:solidFill>
              </a:rPr>
              <a:t>1 ton ürün üretiminde salınan CO2 miktarı (ton))</a:t>
            </a:r>
            <a:endParaRPr lang="en-US" sz="1200" b="1" i="1" dirty="0">
              <a:solidFill>
                <a:srgbClr val="BF9D62"/>
              </a:solidFill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6E089180-22B1-45B6-9281-D344A89123B3}"/>
              </a:ext>
            </a:extLst>
          </p:cNvPr>
          <p:cNvSpPr/>
          <p:nvPr/>
        </p:nvSpPr>
        <p:spPr>
          <a:xfrm>
            <a:off x="1742177" y="4931467"/>
            <a:ext cx="4300423" cy="15405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18">
            <a:extLst>
              <a:ext uri="{FF2B5EF4-FFF2-40B4-BE49-F238E27FC236}">
                <a16:creationId xmlns:a16="http://schemas.microsoft.com/office/drawing/2014/main" id="{03792A30-A159-49C2-855D-84A807ED68B8}"/>
              </a:ext>
            </a:extLst>
          </p:cNvPr>
          <p:cNvSpPr/>
          <p:nvPr/>
        </p:nvSpPr>
        <p:spPr>
          <a:xfrm>
            <a:off x="3923050" y="5399425"/>
            <a:ext cx="449369" cy="46181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62DCED72-7103-47FC-A301-5CF4A8181500}"/>
              </a:ext>
            </a:extLst>
          </p:cNvPr>
          <p:cNvSpPr/>
          <p:nvPr/>
        </p:nvSpPr>
        <p:spPr>
          <a:xfrm>
            <a:off x="4403125" y="5351255"/>
            <a:ext cx="1185656" cy="572655"/>
          </a:xfrm>
          <a:prstGeom prst="roundRect">
            <a:avLst/>
          </a:prstGeom>
          <a:solidFill>
            <a:srgbClr val="18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BF9D62"/>
                </a:solidFill>
              </a:rPr>
              <a:t>Toplam ithal edilen ürün (ton)</a:t>
            </a:r>
            <a:endParaRPr lang="en-US" sz="1200" b="1" dirty="0">
              <a:solidFill>
                <a:srgbClr val="BF9D62"/>
              </a:solidFill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8BEB5CB2-04F9-44A1-8214-C0D92C54A0A5}"/>
              </a:ext>
            </a:extLst>
          </p:cNvPr>
          <p:cNvSpPr txBox="1"/>
          <p:nvPr/>
        </p:nvSpPr>
        <p:spPr>
          <a:xfrm>
            <a:off x="2329579" y="2037873"/>
            <a:ext cx="2798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B2C57"/>
                </a:solidFill>
              </a:rPr>
              <a:t>1- Serbest Tahsisatlar Devam Ederken</a:t>
            </a:r>
            <a:endParaRPr lang="en-US" sz="1200" b="1" dirty="0">
              <a:solidFill>
                <a:srgbClr val="1B2C57"/>
              </a:solidFill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21B84336-BA9C-4286-9884-192F34A018C6}"/>
              </a:ext>
            </a:extLst>
          </p:cNvPr>
          <p:cNvSpPr txBox="1"/>
          <p:nvPr/>
        </p:nvSpPr>
        <p:spPr>
          <a:xfrm>
            <a:off x="2523741" y="4630003"/>
            <a:ext cx="2798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B2C57"/>
                </a:solidFill>
              </a:rPr>
              <a:t>2- Serbest Tahsisatlar Sonlandığında</a:t>
            </a:r>
            <a:endParaRPr lang="en-US" sz="1200" b="1" dirty="0">
              <a:solidFill>
                <a:srgbClr val="1B2C57"/>
              </a:solidFill>
            </a:endParaRPr>
          </a:p>
        </p:txBody>
      </p:sp>
      <p:sp>
        <p:nvSpPr>
          <p:cNvPr id="2" name="Ok: Aşağı 1">
            <a:extLst>
              <a:ext uri="{FF2B5EF4-FFF2-40B4-BE49-F238E27FC236}">
                <a16:creationId xmlns:a16="http://schemas.microsoft.com/office/drawing/2014/main" id="{4F4F469F-ACAB-4B50-8C75-4C680C62A05A}"/>
              </a:ext>
            </a:extLst>
          </p:cNvPr>
          <p:cNvSpPr/>
          <p:nvPr/>
        </p:nvSpPr>
        <p:spPr>
          <a:xfrm>
            <a:off x="3728887" y="4222563"/>
            <a:ext cx="484632" cy="395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923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572B72D2-B1B8-42C3-B8A5-3C5C824E6E0E}"/>
              </a:ext>
            </a:extLst>
          </p:cNvPr>
          <p:cNvSpPr txBox="1"/>
          <p:nvPr/>
        </p:nvSpPr>
        <p:spPr>
          <a:xfrm>
            <a:off x="2229057" y="750827"/>
            <a:ext cx="63101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SKDM– İkincil Mevzuata Konu Olacak Alanlar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F1F4212-DAF9-48EB-8CDA-444291D0401E}"/>
              </a:ext>
            </a:extLst>
          </p:cNvPr>
          <p:cNvSpPr/>
          <p:nvPr/>
        </p:nvSpPr>
        <p:spPr>
          <a:xfrm>
            <a:off x="335735" y="1727275"/>
            <a:ext cx="108219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Üye devletler tarafından ilan edilmiş münhasır ekonomik bölgeler dahil Tüzüğün uygulanacağı mülki alan (Md 2)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 err="1">
                <a:solidFill>
                  <a:srgbClr val="2A3E6E"/>
                </a:solidFill>
                <a:latin typeface="Myriad Pro" panose="020B0503030403020204" pitchFamily="34" charset="0"/>
              </a:rPr>
              <a:t>Annex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</a:t>
            </a:r>
            <a:r>
              <a:rPr lang="tr-TR" sz="1400" dirty="0" err="1">
                <a:solidFill>
                  <a:srgbClr val="2A3E6E"/>
                </a:solidFill>
                <a:latin typeface="Myriad Pro" panose="020B0503030403020204" pitchFamily="34" charset="0"/>
              </a:rPr>
              <a:t>II’deki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muaf ülke listesinin değiştirilme şartları ve usulleri (Md 2)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SKDM ürünlerinin ithali için yetkilendirme şartları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5)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Yıllık bazda yapılacak 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SKDM beyannamelerine (CBAM </a:t>
            </a:r>
            <a:r>
              <a:rPr lang="tr-TR" sz="1400" dirty="0" err="1">
                <a:solidFill>
                  <a:srgbClr val="C00000"/>
                </a:solidFill>
                <a:latin typeface="Myriad Pro" panose="020B0503030403020204" pitchFamily="34" charset="0"/>
              </a:rPr>
              <a:t>Declaration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) ilişkin yükümlülükler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6)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AB’ye ithal edilecek SKDM ürünlerine 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gömülü emisyonların hesaplanma ilkeleri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(Md 7)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Akredite doğrulayıcılar tarafından 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emisyonların doğrulanması sürecine ilişkin kurallar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8)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Üçüncü ülkelerde ödenmiş karbon fiyatlarının ne şekilde dikkate alınacağı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na dair ilkeler (Md 9)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Doğrulayıcıların akredite edilme usulleri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18)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SKDM sertifikalarının fiyatlarının hesaplanmasında kullanılacak metodoloji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21)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İthal ürünlerin sınırda tabi olacağı 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gümrük işlemlerine dair usuller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25)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Hukuki boşluklardan yararlanılmasını önlemek amacıyla, Tüzüğün kapsamının az bir ölçüde değiştirilmiş ürünleri (</a:t>
            </a:r>
            <a:r>
              <a:rPr lang="tr-TR" sz="1400" dirty="0" err="1">
                <a:solidFill>
                  <a:srgbClr val="2A3E6E"/>
                </a:solidFill>
                <a:latin typeface="Myriad Pro" panose="020B0503030403020204" pitchFamily="34" charset="0"/>
              </a:rPr>
              <a:t>slightly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</a:t>
            </a:r>
            <a:r>
              <a:rPr lang="tr-TR" sz="1400" dirty="0" err="1">
                <a:solidFill>
                  <a:srgbClr val="2A3E6E"/>
                </a:solidFill>
                <a:latin typeface="Myriad Pro" panose="020B0503030403020204" pitchFamily="34" charset="0"/>
              </a:rPr>
              <a:t>modified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</a:t>
            </a:r>
            <a:r>
              <a:rPr lang="tr-TR" sz="1400" dirty="0" err="1">
                <a:solidFill>
                  <a:srgbClr val="2A3E6E"/>
                </a:solidFill>
                <a:latin typeface="Myriad Pro" panose="020B0503030403020204" pitchFamily="34" charset="0"/>
              </a:rPr>
              <a:t>products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) de içerecek şekilde genişletilmesine ilişkin kurallar (Md 27)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AB </a:t>
            </a:r>
            <a:r>
              <a:rPr lang="tr-TR" sz="1400" dirty="0" err="1">
                <a:solidFill>
                  <a:srgbClr val="2A3E6E"/>
                </a:solidFill>
                <a:latin typeface="Myriad Pro" panose="020B0503030403020204" pitchFamily="34" charset="0"/>
              </a:rPr>
              <a:t>ETS’sinde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sağlanan 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serbest tahsisatlar ile ibraz edilecek SKDM sertifikaları arasındaki ilişki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31)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Yıllık olarak sunulacak </a:t>
            </a:r>
            <a:r>
              <a:rPr lang="tr-TR" sz="1400" dirty="0">
                <a:solidFill>
                  <a:srgbClr val="C00000"/>
                </a:solidFill>
                <a:latin typeface="Myriad Pro" panose="020B0503030403020204" pitchFamily="34" charset="0"/>
              </a:rPr>
              <a:t>SKDM Raporu (CBAM Report) yükümlülüğünün unsurları 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(Md 35)</a:t>
            </a:r>
          </a:p>
        </p:txBody>
      </p:sp>
    </p:spTree>
    <p:extLst>
      <p:ext uri="{BB962C8B-B14F-4D97-AF65-F5344CB8AC3E}">
        <p14:creationId xmlns:p14="http://schemas.microsoft.com/office/powerpoint/2010/main" val="375380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0F0AF1D1-795E-474D-97AF-1F9B27E23D5F}"/>
              </a:ext>
            </a:extLst>
          </p:cNvPr>
          <p:cNvSpPr txBox="1"/>
          <p:nvPr/>
        </p:nvSpPr>
        <p:spPr>
          <a:xfrm>
            <a:off x="2354713" y="513611"/>
            <a:ext cx="935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AB Yeni Sanayi Stratejisi &amp; Döngüsel Ekonomi Eylem Planı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87E016E-DD67-4B9E-A87A-C4F15F478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7324"/>
            <a:ext cx="5709867" cy="4955514"/>
          </a:xfrm>
          <a:prstGeom prst="rect">
            <a:avLst/>
          </a:prstGeom>
        </p:spPr>
      </p:pic>
      <p:sp>
        <p:nvSpPr>
          <p:cNvPr id="5" name="Dikdörtgen: Yuvarlatılmış Köşeler 4">
            <a:extLst>
              <a:ext uri="{FF2B5EF4-FFF2-40B4-BE49-F238E27FC236}">
                <a16:creationId xmlns:a16="http://schemas.microsoft.com/office/drawing/2014/main" id="{E06FAA11-DDBC-4752-89DD-522567709C04}"/>
              </a:ext>
            </a:extLst>
          </p:cNvPr>
          <p:cNvSpPr/>
          <p:nvPr/>
        </p:nvSpPr>
        <p:spPr>
          <a:xfrm>
            <a:off x="1585773" y="3052483"/>
            <a:ext cx="1043492" cy="376517"/>
          </a:xfrm>
          <a:prstGeom prst="roundRect">
            <a:avLst/>
          </a:prstGeom>
          <a:solidFill>
            <a:srgbClr val="87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/>
              <a:t>Girdi Temini</a:t>
            </a:r>
          </a:p>
        </p:txBody>
      </p:sp>
      <p:sp>
        <p:nvSpPr>
          <p:cNvPr id="6" name="Dikdörtgen: Yuvarlatılmış Köşeler 5">
            <a:extLst>
              <a:ext uri="{FF2B5EF4-FFF2-40B4-BE49-F238E27FC236}">
                <a16:creationId xmlns:a16="http://schemas.microsoft.com/office/drawing/2014/main" id="{2BD579AC-F1C0-4C73-BE75-1B7971148D47}"/>
              </a:ext>
            </a:extLst>
          </p:cNvPr>
          <p:cNvSpPr/>
          <p:nvPr/>
        </p:nvSpPr>
        <p:spPr>
          <a:xfrm>
            <a:off x="3274426" y="3233559"/>
            <a:ext cx="1204857" cy="225910"/>
          </a:xfrm>
          <a:prstGeom prst="roundRect">
            <a:avLst/>
          </a:prstGeom>
          <a:solidFill>
            <a:srgbClr val="698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/>
              <a:t>Ürün Tasarımı</a:t>
            </a:r>
          </a:p>
        </p:txBody>
      </p:sp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DA659920-2FF1-4481-B0FC-C108F7C14CBC}"/>
              </a:ext>
            </a:extLst>
          </p:cNvPr>
          <p:cNvSpPr/>
          <p:nvPr/>
        </p:nvSpPr>
        <p:spPr>
          <a:xfrm>
            <a:off x="3540066" y="4697212"/>
            <a:ext cx="1280161" cy="311972"/>
          </a:xfrm>
          <a:prstGeom prst="roundRect">
            <a:avLst/>
          </a:prstGeom>
          <a:solidFill>
            <a:srgbClr val="91A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/>
              <a:t>Üretim ve Yeniden İmalat</a:t>
            </a:r>
          </a:p>
        </p:txBody>
      </p:sp>
      <p:sp>
        <p:nvSpPr>
          <p:cNvPr id="8" name="Dikdörtgen: Yuvarlatılmış Köşeler 7">
            <a:extLst>
              <a:ext uri="{FF2B5EF4-FFF2-40B4-BE49-F238E27FC236}">
                <a16:creationId xmlns:a16="http://schemas.microsoft.com/office/drawing/2014/main" id="{5AA9FEE6-3641-4E4C-89C7-810515EEACB8}"/>
              </a:ext>
            </a:extLst>
          </p:cNvPr>
          <p:cNvSpPr/>
          <p:nvPr/>
        </p:nvSpPr>
        <p:spPr>
          <a:xfrm>
            <a:off x="2456912" y="5699827"/>
            <a:ext cx="1000461" cy="300811"/>
          </a:xfrm>
          <a:prstGeom prst="roundRect">
            <a:avLst/>
          </a:prstGeom>
          <a:solidFill>
            <a:srgbClr val="E28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/>
              <a:t>Tüketim</a:t>
            </a:r>
          </a:p>
        </p:txBody>
      </p: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773C4E95-C2F5-48C6-9704-3A93715EA6FB}"/>
              </a:ext>
            </a:extLst>
          </p:cNvPr>
          <p:cNvSpPr/>
          <p:nvPr/>
        </p:nvSpPr>
        <p:spPr>
          <a:xfrm>
            <a:off x="1020996" y="4466106"/>
            <a:ext cx="1129553" cy="543078"/>
          </a:xfrm>
          <a:prstGeom prst="roundRect">
            <a:avLst/>
          </a:prstGeom>
          <a:solidFill>
            <a:srgbClr val="F1C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/>
              <a:t>Atık Yönetimi</a:t>
            </a:r>
          </a:p>
          <a:p>
            <a:pPr algn="ctr"/>
            <a:r>
              <a:rPr lang="tr-TR" sz="1200" b="1" dirty="0"/>
              <a:t>Atıktan İkincil Ürüne</a:t>
            </a:r>
          </a:p>
        </p:txBody>
      </p: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534796A2-8C74-41DB-893C-A608213A2B01}"/>
              </a:ext>
            </a:extLst>
          </p:cNvPr>
          <p:cNvSpPr/>
          <p:nvPr/>
        </p:nvSpPr>
        <p:spPr>
          <a:xfrm>
            <a:off x="226456" y="5366340"/>
            <a:ext cx="1129553" cy="333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chemeClr val="tx1"/>
                </a:solidFill>
              </a:rPr>
              <a:t>Kalan Atık 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265E6CB3-16BC-45F9-AAE8-ECF07D0BEC1E}"/>
              </a:ext>
            </a:extLst>
          </p:cNvPr>
          <p:cNvSpPr/>
          <p:nvPr/>
        </p:nvSpPr>
        <p:spPr>
          <a:xfrm>
            <a:off x="2354713" y="3875476"/>
            <a:ext cx="1204857" cy="631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DÖNGÜSEL EKONOMİ</a:t>
            </a:r>
          </a:p>
        </p:txBody>
      </p:sp>
      <p:sp>
        <p:nvSpPr>
          <p:cNvPr id="13" name="Dikdörtgen: Yuvarlatılmış Köşeler 12">
            <a:extLst>
              <a:ext uri="{FF2B5EF4-FFF2-40B4-BE49-F238E27FC236}">
                <a16:creationId xmlns:a16="http://schemas.microsoft.com/office/drawing/2014/main" id="{431D98E6-A373-4265-B207-0B3608605E19}"/>
              </a:ext>
            </a:extLst>
          </p:cNvPr>
          <p:cNvSpPr/>
          <p:nvPr/>
        </p:nvSpPr>
        <p:spPr>
          <a:xfrm>
            <a:off x="6582402" y="1187528"/>
            <a:ext cx="5181600" cy="5210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DFB777"/>
                </a:solidFill>
              </a:rPr>
              <a:t>30 Mart 2022 Mevzuat ve Strateji Önerileri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DC16F9F-8A30-48F8-ABE5-00B5B067C9F9}"/>
              </a:ext>
            </a:extLst>
          </p:cNvPr>
          <p:cNvSpPr txBox="1"/>
          <p:nvPr/>
        </p:nvSpPr>
        <p:spPr>
          <a:xfrm>
            <a:off x="5914031" y="1792632"/>
            <a:ext cx="57098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Sürdürülebilir Ürün İnisiyatifi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Sürdürülebilir Ürünler için </a:t>
            </a:r>
            <a:r>
              <a:rPr lang="tr-TR" b="1" dirty="0" err="1">
                <a:solidFill>
                  <a:schemeClr val="accent1">
                    <a:lumMod val="50000"/>
                  </a:schemeClr>
                </a:solidFill>
              </a:rPr>
              <a:t>Ekodizayn</a:t>
            </a: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 Yönetmeliği Taslağı</a:t>
            </a:r>
          </a:p>
          <a:p>
            <a:pPr algn="ctr"/>
            <a:r>
              <a:rPr lang="tr-TR" b="1" dirty="0" err="1">
                <a:solidFill>
                  <a:schemeClr val="accent1">
                    <a:lumMod val="50000"/>
                  </a:schemeClr>
                </a:solidFill>
              </a:rPr>
              <a:t>Sektörel</a:t>
            </a: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 Stratejiler</a:t>
            </a:r>
            <a:endParaRPr lang="tr-T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TEKSTİL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PLASTİKLER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PİLLER/BATARYALAR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AMBALAJ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YAPI MALZEMELERİ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GIDA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>
                <a:solidFill>
                  <a:schemeClr val="accent1">
                    <a:lumMod val="50000"/>
                  </a:schemeClr>
                </a:solidFill>
              </a:rPr>
              <a:t>ELEKTRONİK</a:t>
            </a:r>
            <a:endParaRPr lang="tr-TR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6D173046-4580-4A99-B382-12AFE6538399}"/>
              </a:ext>
            </a:extLst>
          </p:cNvPr>
          <p:cNvSpPr/>
          <p:nvPr/>
        </p:nvSpPr>
        <p:spPr>
          <a:xfrm>
            <a:off x="127490" y="1508454"/>
            <a:ext cx="20284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İklim-Nötr</a:t>
            </a:r>
            <a:endParaRPr lang="tr-TR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A3618824-3196-4229-AB56-1F3CC15FE58D}"/>
              </a:ext>
            </a:extLst>
          </p:cNvPr>
          <p:cNvSpPr/>
          <p:nvPr/>
        </p:nvSpPr>
        <p:spPr>
          <a:xfrm>
            <a:off x="2834117" y="1517628"/>
            <a:ext cx="3130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Dijital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FBCB9853-9E14-4498-AFE0-9D0E8979DC00}"/>
              </a:ext>
            </a:extLst>
          </p:cNvPr>
          <p:cNvSpPr/>
          <p:nvPr/>
        </p:nvSpPr>
        <p:spPr>
          <a:xfrm>
            <a:off x="-459766" y="6277833"/>
            <a:ext cx="31309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Döngüsel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5D2D8618-7385-4414-B8ED-022CEE2041D4}"/>
              </a:ext>
            </a:extLst>
          </p:cNvPr>
          <p:cNvSpPr/>
          <p:nvPr/>
        </p:nvSpPr>
        <p:spPr>
          <a:xfrm>
            <a:off x="2425036" y="6220098"/>
            <a:ext cx="38138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Sektörel</a:t>
            </a:r>
            <a:r>
              <a:rPr lang="tr-T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Stratejiler</a:t>
            </a:r>
          </a:p>
        </p:txBody>
      </p:sp>
      <p:sp>
        <p:nvSpPr>
          <p:cNvPr id="20" name="Dikdörtgen: Yuvarlatılmış Köşeler 12">
            <a:extLst>
              <a:ext uri="{FF2B5EF4-FFF2-40B4-BE49-F238E27FC236}">
                <a16:creationId xmlns:a16="http://schemas.microsoft.com/office/drawing/2014/main" id="{431D98E6-A373-4265-B207-0B3608605E19}"/>
              </a:ext>
            </a:extLst>
          </p:cNvPr>
          <p:cNvSpPr/>
          <p:nvPr/>
        </p:nvSpPr>
        <p:spPr>
          <a:xfrm>
            <a:off x="6238875" y="5575870"/>
            <a:ext cx="5181600" cy="5210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DFB777"/>
                </a:solidFill>
              </a:rPr>
              <a:t>Sıfır Karbonlu Çelik</a:t>
            </a:r>
          </a:p>
        </p:txBody>
      </p:sp>
      <p:sp>
        <p:nvSpPr>
          <p:cNvPr id="22" name="Dikdörtgen: Yuvarlatılmış Köşeler 27">
            <a:extLst>
              <a:ext uri="{FF2B5EF4-FFF2-40B4-BE49-F238E27FC236}">
                <a16:creationId xmlns:a16="http://schemas.microsoft.com/office/drawing/2014/main" id="{9A16E20F-F897-4225-A5AC-BB7F2874C7A1}"/>
              </a:ext>
            </a:extLst>
          </p:cNvPr>
          <p:cNvSpPr/>
          <p:nvPr/>
        </p:nvSpPr>
        <p:spPr>
          <a:xfrm>
            <a:off x="6700757" y="2226593"/>
            <a:ext cx="4640090" cy="46438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YENİDEN KULLAN-TAMİR ET-GERİ DÖNÜŞTÜR</a:t>
            </a:r>
          </a:p>
        </p:txBody>
      </p:sp>
      <p:sp>
        <p:nvSpPr>
          <p:cNvPr id="23" name="Dikdörtgen: Yuvarlatılmış Köşeler 12">
            <a:extLst>
              <a:ext uri="{FF2B5EF4-FFF2-40B4-BE49-F238E27FC236}">
                <a16:creationId xmlns:a16="http://schemas.microsoft.com/office/drawing/2014/main" id="{431D98E6-A373-4265-B207-0B3608605E19}"/>
              </a:ext>
            </a:extLst>
          </p:cNvPr>
          <p:cNvSpPr/>
          <p:nvPr/>
        </p:nvSpPr>
        <p:spPr>
          <a:xfrm>
            <a:off x="6238875" y="6222292"/>
            <a:ext cx="5181600" cy="5210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DFB777"/>
                </a:solidFill>
              </a:rPr>
              <a:t>AB’nin Hurda İhracatına Yönelik Olası Kısıtlamalar</a:t>
            </a:r>
          </a:p>
        </p:txBody>
      </p:sp>
    </p:spTree>
    <p:extLst>
      <p:ext uri="{BB962C8B-B14F-4D97-AF65-F5344CB8AC3E}">
        <p14:creationId xmlns:p14="http://schemas.microsoft.com/office/powerpoint/2010/main" val="1180016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AF4F2016-2BFC-41E4-AEC3-EDC07CA2D917}"/>
              </a:ext>
            </a:extLst>
          </p:cNvPr>
          <p:cNvSpPr txBox="1"/>
          <p:nvPr/>
        </p:nvSpPr>
        <p:spPr>
          <a:xfrm>
            <a:off x="2332613" y="372121"/>
            <a:ext cx="93512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SÜRDÜRÜLEBİLİR ÜRÜN İNİSİYATİFİ</a:t>
            </a:r>
          </a:p>
          <a:p>
            <a:pPr algn="just"/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  <a:p>
            <a:pPr algn="just"/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CA180D2-4B04-4BB7-909D-67E1428F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50" y="1432299"/>
            <a:ext cx="5308574" cy="54296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62DDDFA-5B10-42C9-9E17-5E49A10274F9}"/>
              </a:ext>
            </a:extLst>
          </p:cNvPr>
          <p:cNvSpPr/>
          <p:nvPr/>
        </p:nvSpPr>
        <p:spPr>
          <a:xfrm>
            <a:off x="2327971" y="2958387"/>
            <a:ext cx="2589007" cy="2183802"/>
          </a:xfrm>
          <a:prstGeom prst="ellipse">
            <a:avLst/>
          </a:prstGeom>
          <a:solidFill>
            <a:srgbClr val="1E4D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Sürdürülebilir Ürünler için</a:t>
            </a:r>
          </a:p>
          <a:p>
            <a:pPr algn="ctr"/>
            <a:r>
              <a:rPr lang="tr-TR" dirty="0"/>
              <a:t> Eko-Dizayn Yönetmeliği</a:t>
            </a:r>
          </a:p>
        </p:txBody>
      </p:sp>
      <p:sp>
        <p:nvSpPr>
          <p:cNvPr id="6" name="Dikdörtgen: Yuvarlatılmış Köşeler 5">
            <a:extLst>
              <a:ext uri="{FF2B5EF4-FFF2-40B4-BE49-F238E27FC236}">
                <a16:creationId xmlns:a16="http://schemas.microsoft.com/office/drawing/2014/main" id="{0C17EE49-64C3-437D-8758-3B333D6E1AFC}"/>
              </a:ext>
            </a:extLst>
          </p:cNvPr>
          <p:cNvSpPr/>
          <p:nvPr/>
        </p:nvSpPr>
        <p:spPr>
          <a:xfrm>
            <a:off x="2233313" y="973937"/>
            <a:ext cx="2950448" cy="6454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Ürünlerin Dayanıklılığının artırılması</a:t>
            </a:r>
          </a:p>
        </p:txBody>
      </p:sp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D40656DB-E3C6-4052-984C-1972B3B9E5D5}"/>
              </a:ext>
            </a:extLst>
          </p:cNvPr>
          <p:cNvSpPr/>
          <p:nvPr/>
        </p:nvSpPr>
        <p:spPr>
          <a:xfrm>
            <a:off x="5970494" y="1910843"/>
            <a:ext cx="1638061" cy="18758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DİJİTAL ÜRÜN PASAPORTU</a:t>
            </a:r>
          </a:p>
        </p:txBody>
      </p:sp>
      <p:sp>
        <p:nvSpPr>
          <p:cNvPr id="8" name="Dikdörtgen: Yuvarlatılmış Köşeler 7">
            <a:extLst>
              <a:ext uri="{FF2B5EF4-FFF2-40B4-BE49-F238E27FC236}">
                <a16:creationId xmlns:a16="http://schemas.microsoft.com/office/drawing/2014/main" id="{F9A119EC-CBC9-48EE-B32C-D4851DC08B2B}"/>
              </a:ext>
            </a:extLst>
          </p:cNvPr>
          <p:cNvSpPr/>
          <p:nvPr/>
        </p:nvSpPr>
        <p:spPr>
          <a:xfrm>
            <a:off x="5767556" y="4703381"/>
            <a:ext cx="1759567" cy="17024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Karbon ve Çevresel Ayak İzinin Azaltılması</a:t>
            </a:r>
          </a:p>
        </p:txBody>
      </p: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D358DD3C-190B-43E9-82C0-4DB086F62722}"/>
              </a:ext>
            </a:extLst>
          </p:cNvPr>
          <p:cNvSpPr/>
          <p:nvPr/>
        </p:nvSpPr>
        <p:spPr>
          <a:xfrm>
            <a:off x="2327971" y="6481180"/>
            <a:ext cx="2709502" cy="376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İklim-Nötr ve Döngüsel Ekonomiye Uygun Ürünler</a:t>
            </a:r>
          </a:p>
        </p:txBody>
      </p: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8F2FFA40-4838-4702-82A8-1C7D9AE34FDD}"/>
              </a:ext>
            </a:extLst>
          </p:cNvPr>
          <p:cNvSpPr/>
          <p:nvPr/>
        </p:nvSpPr>
        <p:spPr>
          <a:xfrm>
            <a:off x="-8763" y="5080369"/>
            <a:ext cx="1838963" cy="10473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Geri </a:t>
            </a:r>
            <a:r>
              <a:rPr lang="tr-TR" sz="1400" b="1" dirty="0" err="1">
                <a:solidFill>
                  <a:schemeClr val="accent1">
                    <a:lumMod val="75000"/>
                  </a:schemeClr>
                </a:solidFill>
              </a:rPr>
              <a:t>Dönüştürülebilirliğin</a:t>
            </a:r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 Artırılması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935D139A-52A7-4537-8F69-83BE1B46D8A1}"/>
              </a:ext>
            </a:extLst>
          </p:cNvPr>
          <p:cNvSpPr/>
          <p:nvPr/>
        </p:nvSpPr>
        <p:spPr>
          <a:xfrm>
            <a:off x="107575" y="2388198"/>
            <a:ext cx="1516830" cy="10473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chemeClr val="accent1">
                    <a:lumMod val="75000"/>
                  </a:schemeClr>
                </a:solidFill>
              </a:rPr>
              <a:t>Zorunlu Asgari Geri Dönüştürülmüş Materyal Kullanımı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23D3F18-FE33-42D1-AB9D-EBA86315D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546" y="1638493"/>
            <a:ext cx="865762" cy="7879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A62FC95-8ADE-4CED-B3EE-C1ABFCF3A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987" y="4735037"/>
            <a:ext cx="826851" cy="690664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D6BC69EC-F1F0-4332-94A4-52F5A0A6B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440" y="5723843"/>
            <a:ext cx="797668" cy="739302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830D013-559B-4B73-90B5-C07578ADE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991" y="4757946"/>
            <a:ext cx="797668" cy="76848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BAA1B8E-E4A3-443A-A7D7-04872E7A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0522" y="2585882"/>
            <a:ext cx="719847" cy="836579"/>
          </a:xfrm>
          <a:prstGeom prst="rect">
            <a:avLst/>
          </a:prstGeom>
        </p:spPr>
      </p:pic>
      <p:sp>
        <p:nvSpPr>
          <p:cNvPr id="18" name="Dikdörtgen: Yuvarlatılmış Köşeler 17">
            <a:extLst>
              <a:ext uri="{FF2B5EF4-FFF2-40B4-BE49-F238E27FC236}">
                <a16:creationId xmlns:a16="http://schemas.microsoft.com/office/drawing/2014/main" id="{15924647-3457-4F2F-B15A-FFD600948B87}"/>
              </a:ext>
            </a:extLst>
          </p:cNvPr>
          <p:cNvSpPr/>
          <p:nvPr/>
        </p:nvSpPr>
        <p:spPr>
          <a:xfrm>
            <a:off x="7043778" y="1816503"/>
            <a:ext cx="4640090" cy="645459"/>
          </a:xfrm>
          <a:prstGeom prst="roundRect">
            <a:avLst/>
          </a:prstGeom>
          <a:solidFill>
            <a:srgbClr val="B7D57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Sürdürülebilirliğin AB genelinde norm haline getirilmesi için ortak kurallar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1E7C6DE9-31D9-4DE6-96CF-5614C24D3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553" y="2414416"/>
            <a:ext cx="1133272" cy="1087941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E69843A5-0DD7-4F5E-B1F6-03BEBBFF8CE3}"/>
              </a:ext>
            </a:extLst>
          </p:cNvPr>
          <p:cNvSpPr txBox="1"/>
          <p:nvPr/>
        </p:nvSpPr>
        <p:spPr>
          <a:xfrm>
            <a:off x="7496316" y="2745778"/>
            <a:ext cx="4075313" cy="92333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E4D9B"/>
                </a:solidFill>
              </a:rPr>
              <a:t>Öncelikli sektörler: </a:t>
            </a:r>
            <a:r>
              <a:rPr lang="tr-TR" b="1" dirty="0">
                <a:solidFill>
                  <a:srgbClr val="1E4D9B"/>
                </a:solidFill>
              </a:rPr>
              <a:t>tekstil, mobilya, yatak, lastik, deterjan, boya, mineral yağ, demir-çelik ve alüminyum</a:t>
            </a:r>
            <a:r>
              <a:rPr lang="tr-TR" dirty="0">
                <a:solidFill>
                  <a:srgbClr val="1E4D9B"/>
                </a:solidFill>
              </a:rPr>
              <a:t> </a:t>
            </a:r>
          </a:p>
        </p:txBody>
      </p:sp>
      <p:sp>
        <p:nvSpPr>
          <p:cNvPr id="22" name="Dikdörtgen: Yuvarlatılmış Köşeler 21">
            <a:extLst>
              <a:ext uri="{FF2B5EF4-FFF2-40B4-BE49-F238E27FC236}">
                <a16:creationId xmlns:a16="http://schemas.microsoft.com/office/drawing/2014/main" id="{5BAEF885-BB20-43F9-BC4D-D38EA51D4258}"/>
              </a:ext>
            </a:extLst>
          </p:cNvPr>
          <p:cNvSpPr/>
          <p:nvPr/>
        </p:nvSpPr>
        <p:spPr>
          <a:xfrm>
            <a:off x="7082117" y="3848958"/>
            <a:ext cx="4640090" cy="645459"/>
          </a:xfrm>
          <a:prstGeom prst="roundRect">
            <a:avLst/>
          </a:prstGeom>
          <a:solidFill>
            <a:srgbClr val="B7D57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Eko-Dizayn Çalışma Programı</a:t>
            </a: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2022-2024 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48311C6-9B81-4C15-AB2C-02EDC4670732}"/>
              </a:ext>
            </a:extLst>
          </p:cNvPr>
          <p:cNvSpPr txBox="1"/>
          <p:nvPr/>
        </p:nvSpPr>
        <p:spPr>
          <a:xfrm>
            <a:off x="7309499" y="4735037"/>
            <a:ext cx="4640090" cy="12105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1E4D9B"/>
                </a:solidFill>
              </a:rPr>
              <a:t>Mevcut Eko-Dizayn mevzuatının akıllı telefonlar, tabletler ve güneş enerjisi ile çalışan sistemler gibi ürün gruplarını da içerecek şekilde genişletilmesi</a:t>
            </a:r>
          </a:p>
        </p:txBody>
      </p:sp>
      <p:sp>
        <p:nvSpPr>
          <p:cNvPr id="28" name="Dikdörtgen: Yuvarlatılmış Köşeler 27">
            <a:extLst>
              <a:ext uri="{FF2B5EF4-FFF2-40B4-BE49-F238E27FC236}">
                <a16:creationId xmlns:a16="http://schemas.microsoft.com/office/drawing/2014/main" id="{9A16E20F-F897-4225-A5AC-BB7F2874C7A1}"/>
              </a:ext>
            </a:extLst>
          </p:cNvPr>
          <p:cNvSpPr/>
          <p:nvPr/>
        </p:nvSpPr>
        <p:spPr>
          <a:xfrm>
            <a:off x="7018086" y="902620"/>
            <a:ext cx="4640090" cy="645459"/>
          </a:xfrm>
          <a:prstGeom prst="roundRect">
            <a:avLst/>
          </a:prstGeom>
          <a:solidFill>
            <a:srgbClr val="1E4D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YENİDEN KULLAN-TAMİR ET-GERİ DÖNÜŞTÜR</a:t>
            </a:r>
          </a:p>
        </p:txBody>
      </p:sp>
    </p:spTree>
    <p:extLst>
      <p:ext uri="{BB962C8B-B14F-4D97-AF65-F5344CB8AC3E}">
        <p14:creationId xmlns:p14="http://schemas.microsoft.com/office/powerpoint/2010/main" val="74552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36" y="1599838"/>
            <a:ext cx="2462650" cy="2367675"/>
          </a:xfrm>
          <a:prstGeom prst="rect">
            <a:avLst/>
          </a:prstGeom>
        </p:spPr>
      </p:pic>
      <p:sp>
        <p:nvSpPr>
          <p:cNvPr id="29" name="Metin kutusu 28"/>
          <p:cNvSpPr txBox="1"/>
          <p:nvPr/>
        </p:nvSpPr>
        <p:spPr>
          <a:xfrm>
            <a:off x="1084951" y="2111526"/>
            <a:ext cx="23838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Enerji yoğun sektörlerin </a:t>
            </a:r>
            <a:r>
              <a:rPr lang="tr-TR" b="1" dirty="0" err="1">
                <a:solidFill>
                  <a:srgbClr val="C6A363"/>
                </a:solidFill>
                <a:latin typeface="Myriad Pro" panose="020B0503030403020204" pitchFamily="34" charset="0"/>
              </a:rPr>
              <a:t>karbonsuzlaştırılması</a:t>
            </a: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 ve modernize edilmesi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239430" y="218967"/>
            <a:ext cx="6377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Sanayi: Yeni bir Sanayi Stratejisi (Mart 2020)</a:t>
            </a:r>
          </a:p>
          <a:p>
            <a:pPr marL="0" lvl="1" algn="just">
              <a:spcAft>
                <a:spcPts val="1200"/>
              </a:spcAft>
              <a:defRPr/>
            </a:pPr>
            <a:r>
              <a:rPr lang="tr-TR" b="1" dirty="0">
                <a:solidFill>
                  <a:srgbClr val="2A3E6E"/>
                </a:solidFill>
                <a:latin typeface="Myriad Pro" panose="020B0503030403020204" charset="0"/>
              </a:rPr>
              <a:t>AB’nin daha yeşil, daha döngüsel ve daha dijital bir AB sanayii hedefi kapsamında öngörülen politika değişiklikleri</a:t>
            </a:r>
            <a:endParaRPr lang="tr-TR" dirty="0">
              <a:solidFill>
                <a:srgbClr val="2A3E6E"/>
              </a:solidFill>
              <a:latin typeface="Myriad Pro" panose="020B050303040302020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70" y="1601951"/>
            <a:ext cx="2545097" cy="2446943"/>
          </a:xfrm>
          <a:prstGeom prst="rect">
            <a:avLst/>
          </a:prstGeom>
        </p:spPr>
      </p:pic>
      <p:sp>
        <p:nvSpPr>
          <p:cNvPr id="20" name="Metin kutusu 19"/>
          <p:cNvSpPr txBox="1"/>
          <p:nvPr/>
        </p:nvSpPr>
        <p:spPr>
          <a:xfrm>
            <a:off x="6247849" y="2132150"/>
            <a:ext cx="2147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Kaynak yoğun sektörlere yoğunlaşan Döngüsel Ekonomi Eylem Planı</a:t>
            </a:r>
          </a:p>
        </p:txBody>
      </p:sp>
      <p:pic>
        <p:nvPicPr>
          <p:cNvPr id="36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29" y="1222500"/>
            <a:ext cx="1012795" cy="1007948"/>
          </a:xfrm>
          <a:prstGeom prst="rect">
            <a:avLst/>
          </a:prstGeom>
        </p:spPr>
      </p:pic>
      <p:sp>
        <p:nvSpPr>
          <p:cNvPr id="37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3619556" y="1572496"/>
            <a:ext cx="100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Çelik</a:t>
            </a:r>
          </a:p>
        </p:txBody>
      </p:sp>
      <p:pic>
        <p:nvPicPr>
          <p:cNvPr id="41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78" y="832590"/>
            <a:ext cx="1153851" cy="1148329"/>
          </a:xfrm>
          <a:prstGeom prst="rect">
            <a:avLst/>
          </a:prstGeom>
        </p:spPr>
      </p:pic>
      <p:pic>
        <p:nvPicPr>
          <p:cNvPr id="56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8" y="3256194"/>
            <a:ext cx="1235014" cy="1229103"/>
          </a:xfrm>
          <a:prstGeom prst="rect">
            <a:avLst/>
          </a:prstGeom>
        </p:spPr>
      </p:pic>
      <p:pic>
        <p:nvPicPr>
          <p:cNvPr id="39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46" y="2246632"/>
            <a:ext cx="1012795" cy="1007948"/>
          </a:xfrm>
          <a:prstGeom prst="rect">
            <a:avLst/>
          </a:prstGeom>
        </p:spPr>
      </p:pic>
      <p:sp>
        <p:nvSpPr>
          <p:cNvPr id="45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3518048" y="2615040"/>
            <a:ext cx="114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Kimya </a:t>
            </a:r>
          </a:p>
        </p:txBody>
      </p:sp>
      <p:pic>
        <p:nvPicPr>
          <p:cNvPr id="53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40" y="3309332"/>
            <a:ext cx="1012795" cy="1007948"/>
          </a:xfrm>
          <a:prstGeom prst="rect">
            <a:avLst/>
          </a:prstGeom>
        </p:spPr>
      </p:pic>
      <p:sp>
        <p:nvSpPr>
          <p:cNvPr id="59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3543186" y="3631549"/>
            <a:ext cx="1148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Çimento</a:t>
            </a:r>
            <a:r>
              <a:rPr lang="tr-TR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tr-TR" sz="1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2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8686239" y="1230506"/>
            <a:ext cx="100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Tekstil</a:t>
            </a:r>
          </a:p>
        </p:txBody>
      </p:sp>
      <p:sp>
        <p:nvSpPr>
          <p:cNvPr id="63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8606532" y="3643818"/>
            <a:ext cx="129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Plastikler</a:t>
            </a:r>
          </a:p>
        </p:txBody>
      </p:sp>
      <p:pic>
        <p:nvPicPr>
          <p:cNvPr id="65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90" y="4623462"/>
            <a:ext cx="4844761" cy="510312"/>
          </a:xfrm>
          <a:prstGeom prst="rect">
            <a:avLst/>
          </a:prstGeom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49" y="5269518"/>
            <a:ext cx="4854102" cy="545578"/>
          </a:xfrm>
          <a:prstGeom prst="rect">
            <a:avLst/>
          </a:prstGeom>
        </p:spPr>
      </p:pic>
      <p:sp>
        <p:nvSpPr>
          <p:cNvPr id="67" name="Metin kutusu 66"/>
          <p:cNvSpPr txBox="1"/>
          <p:nvPr/>
        </p:nvSpPr>
        <p:spPr>
          <a:xfrm>
            <a:off x="6380511" y="4633827"/>
            <a:ext cx="478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Sürdürülebilir Ürün Politikası yoluyla ürünlerin çevresel ayak izinin azaltılması</a:t>
            </a:r>
          </a:p>
        </p:txBody>
      </p:sp>
      <p:sp>
        <p:nvSpPr>
          <p:cNvPr id="68" name="Metin kutusu 67"/>
          <p:cNvSpPr txBox="1"/>
          <p:nvPr/>
        </p:nvSpPr>
        <p:spPr>
          <a:xfrm>
            <a:off x="6347951" y="5289217"/>
            <a:ext cx="463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AB pazarına arz edilecek ürünlerin çevresel standartlarla ilgili daha sıkı kriterleri karşılaması </a:t>
            </a:r>
          </a:p>
        </p:txBody>
      </p:sp>
      <p:pic>
        <p:nvPicPr>
          <p:cNvPr id="69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73" y="5970539"/>
            <a:ext cx="4797477" cy="537640"/>
          </a:xfrm>
          <a:prstGeom prst="rect">
            <a:avLst/>
          </a:prstGeom>
        </p:spPr>
      </p:pic>
      <p:sp>
        <p:nvSpPr>
          <p:cNvPr id="70" name="Metin kutusu 69"/>
          <p:cNvSpPr txBox="1"/>
          <p:nvPr/>
        </p:nvSpPr>
        <p:spPr>
          <a:xfrm>
            <a:off x="6386079" y="5995210"/>
            <a:ext cx="488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Tüketicilerin dijital pasaport gibi uygulamalarla sürdürülebilir ürün ve hizmetlere yönlendirilmesi</a:t>
            </a:r>
          </a:p>
        </p:txBody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8" y="2084210"/>
            <a:ext cx="1201178" cy="1195430"/>
          </a:xfrm>
          <a:prstGeom prst="rect">
            <a:avLst/>
          </a:prstGeom>
        </p:spPr>
      </p:pic>
      <p:pic>
        <p:nvPicPr>
          <p:cNvPr id="35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19" y="3239620"/>
            <a:ext cx="1153851" cy="1148329"/>
          </a:xfrm>
          <a:prstGeom prst="rect">
            <a:avLst/>
          </a:prstGeom>
        </p:spPr>
      </p:pic>
      <p:pic>
        <p:nvPicPr>
          <p:cNvPr id="38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898" y="2084209"/>
            <a:ext cx="1153851" cy="1148329"/>
          </a:xfrm>
          <a:prstGeom prst="rect">
            <a:avLst/>
          </a:prstGeom>
        </p:spPr>
      </p:pic>
      <p:pic>
        <p:nvPicPr>
          <p:cNvPr id="42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1" y="841008"/>
            <a:ext cx="1153851" cy="1148329"/>
          </a:xfrm>
          <a:prstGeom prst="rect">
            <a:avLst/>
          </a:prstGeom>
        </p:spPr>
      </p:pic>
      <p:sp>
        <p:nvSpPr>
          <p:cNvPr id="43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8665477" y="2226797"/>
            <a:ext cx="1135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Yapı Malzemeleri</a:t>
            </a:r>
          </a:p>
        </p:txBody>
      </p:sp>
      <p:sp>
        <p:nvSpPr>
          <p:cNvPr id="44" name="Metin kutusu 12">
            <a:extLst>
              <a:ext uri="{FF2B5EF4-FFF2-40B4-BE49-F238E27FC236}">
                <a16:creationId xmlns:a16="http://schemas.microsoft.com/office/drawing/2014/main" id="{16C5A991-9603-4855-9944-0846A30E3A9B}"/>
              </a:ext>
            </a:extLst>
          </p:cNvPr>
          <p:cNvSpPr txBox="1"/>
          <p:nvPr/>
        </p:nvSpPr>
        <p:spPr>
          <a:xfrm>
            <a:off x="9831329" y="1230506"/>
            <a:ext cx="131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Elektronik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068" y="2267051"/>
            <a:ext cx="1359526" cy="768163"/>
          </a:xfrm>
          <a:prstGeom prst="rect">
            <a:avLst/>
          </a:prstGeom>
        </p:spPr>
      </p:pic>
      <p:pic>
        <p:nvPicPr>
          <p:cNvPr id="46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99" y="4623462"/>
            <a:ext cx="4731478" cy="537640"/>
          </a:xfrm>
          <a:prstGeom prst="rect">
            <a:avLst/>
          </a:prstGeom>
        </p:spPr>
      </p:pic>
      <p:sp>
        <p:nvSpPr>
          <p:cNvPr id="47" name="Metin kutusu 46"/>
          <p:cNvSpPr txBox="1"/>
          <p:nvPr/>
        </p:nvSpPr>
        <p:spPr>
          <a:xfrm>
            <a:off x="502228" y="4630672"/>
            <a:ext cx="522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2030 yılı itibariyle “sıfır karbonlu çelik </a:t>
            </a:r>
            <a:r>
              <a:rPr lang="tr-TR" sz="14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üretimi”nin</a:t>
            </a: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desteklenmesi teklifi 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10060987" y="3643818"/>
            <a:ext cx="104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Ambalaj</a:t>
            </a:r>
            <a:endParaRPr lang="en-GB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83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C0B8FFF8-5BC1-463E-B389-D3C24D0AF4A3}"/>
              </a:ext>
            </a:extLst>
          </p:cNvPr>
          <p:cNvSpPr txBox="1"/>
          <p:nvPr/>
        </p:nvSpPr>
        <p:spPr>
          <a:xfrm>
            <a:off x="2348178" y="753292"/>
            <a:ext cx="989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AB’nin Sürdürülebilir ve Döngüsel Tekstil Stratejisi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E3617B4-80D6-4CA8-A0CE-77BF6068E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295" y="3099254"/>
            <a:ext cx="1895032" cy="1942646"/>
          </a:xfrm>
          <a:prstGeom prst="rect">
            <a:avLst/>
          </a:prstGeom>
        </p:spPr>
      </p:pic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9900F5F4-DBA9-4D73-A895-B787F39466C1}"/>
              </a:ext>
            </a:extLst>
          </p:cNvPr>
          <p:cNvSpPr/>
          <p:nvPr/>
        </p:nvSpPr>
        <p:spPr>
          <a:xfrm>
            <a:off x="660400" y="1913870"/>
            <a:ext cx="4025900" cy="11853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DF1DA16-39F7-428D-921A-4F09639F0299}"/>
              </a:ext>
            </a:extLst>
          </p:cNvPr>
          <p:cNvSpPr txBox="1"/>
          <p:nvPr/>
        </p:nvSpPr>
        <p:spPr>
          <a:xfrm>
            <a:off x="660400" y="199873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Tekstil ürünlerinde sürdürülebilirlik ve </a:t>
            </a:r>
            <a:r>
              <a:rPr lang="tr-TR" sz="2000" b="1" dirty="0" err="1">
                <a:solidFill>
                  <a:schemeClr val="bg1"/>
                </a:solidFill>
              </a:rPr>
              <a:t>döngüsellik</a:t>
            </a:r>
            <a:r>
              <a:rPr lang="tr-TR" sz="2000" b="1" dirty="0">
                <a:solidFill>
                  <a:schemeClr val="bg1"/>
                </a:solidFill>
              </a:rPr>
              <a:t> kriterinin sağlanması (2030)</a:t>
            </a:r>
          </a:p>
        </p:txBody>
      </p: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215C1E24-043B-4B61-A5FF-10EB6DEA68A3}"/>
              </a:ext>
            </a:extLst>
          </p:cNvPr>
          <p:cNvSpPr/>
          <p:nvPr/>
        </p:nvSpPr>
        <p:spPr>
          <a:xfrm>
            <a:off x="6838327" y="1829009"/>
            <a:ext cx="4025900" cy="11853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/>
              <a:t>Zorunlı</a:t>
            </a:r>
            <a:r>
              <a:rPr lang="tr-TR" sz="2000" b="1" dirty="0"/>
              <a:t> </a:t>
            </a:r>
            <a:r>
              <a:rPr lang="tr-TR" sz="2000" b="1" dirty="0" err="1"/>
              <a:t>Ekodizayn</a:t>
            </a:r>
            <a:r>
              <a:rPr lang="tr-TR" sz="2000" b="1" dirty="0"/>
              <a:t> Kuralları </a:t>
            </a:r>
          </a:p>
          <a:p>
            <a:pPr algn="ctr"/>
            <a:r>
              <a:rPr lang="tr-TR" sz="2000" b="1" dirty="0"/>
              <a:t>(2024)</a:t>
            </a:r>
          </a:p>
          <a:p>
            <a:pPr algn="ctr"/>
            <a:r>
              <a:rPr lang="tr-TR" sz="2000" b="1" dirty="0"/>
              <a:t>Dijital Ürün Pasaportu</a:t>
            </a:r>
          </a:p>
        </p:txBody>
      </p: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B774E544-DD2D-4945-B1CA-EBE035DD48E9}"/>
              </a:ext>
            </a:extLst>
          </p:cNvPr>
          <p:cNvSpPr/>
          <p:nvPr/>
        </p:nvSpPr>
        <p:spPr>
          <a:xfrm>
            <a:off x="660400" y="3511493"/>
            <a:ext cx="4025900" cy="11853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Genişletilmiş Üretici Sorumluluğu </a:t>
            </a:r>
          </a:p>
          <a:p>
            <a:pPr algn="ctr"/>
            <a:endParaRPr lang="tr-TR" sz="2000" b="1" dirty="0"/>
          </a:p>
          <a:p>
            <a:pPr algn="ctr"/>
            <a:r>
              <a:rPr lang="tr-TR" sz="2000" b="1" dirty="0"/>
              <a:t>Atık Yönetimi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B5265C98-2CF8-42CE-97FB-81C95C3DD86E}"/>
              </a:ext>
            </a:extLst>
          </p:cNvPr>
          <p:cNvSpPr/>
          <p:nvPr/>
        </p:nvSpPr>
        <p:spPr>
          <a:xfrm>
            <a:off x="6993722" y="3477885"/>
            <a:ext cx="4025900" cy="11853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Aldatıcı Yeşil Söylemlerin Engellenmesi</a:t>
            </a:r>
          </a:p>
        </p:txBody>
      </p: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C2C2623E-532F-4ECF-8C82-4F48E5904BEF}"/>
              </a:ext>
            </a:extLst>
          </p:cNvPr>
          <p:cNvSpPr/>
          <p:nvPr/>
        </p:nvSpPr>
        <p:spPr>
          <a:xfrm>
            <a:off x="660400" y="5163558"/>
            <a:ext cx="4025900" cy="11853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İstemsiz </a:t>
            </a:r>
            <a:r>
              <a:rPr lang="tr-TR" sz="2000" b="1" dirty="0" err="1"/>
              <a:t>mikroplastik</a:t>
            </a:r>
            <a:r>
              <a:rPr lang="tr-TR" sz="2000" b="1" dirty="0"/>
              <a:t> salınımının engellenmesi </a:t>
            </a:r>
          </a:p>
        </p:txBody>
      </p:sp>
      <p:sp>
        <p:nvSpPr>
          <p:cNvPr id="13" name="Dikdörtgen: Yuvarlatılmış Köşeler 12">
            <a:extLst>
              <a:ext uri="{FF2B5EF4-FFF2-40B4-BE49-F238E27FC236}">
                <a16:creationId xmlns:a16="http://schemas.microsoft.com/office/drawing/2014/main" id="{027B1D6E-ACB2-40E1-A6EB-5FAAD4CB4186}"/>
              </a:ext>
            </a:extLst>
          </p:cNvPr>
          <p:cNvSpPr/>
          <p:nvPr/>
        </p:nvSpPr>
        <p:spPr>
          <a:xfrm>
            <a:off x="7031199" y="5244316"/>
            <a:ext cx="4025900" cy="11853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Tüketim Alışkanlıklarını Gözden Geçirecek Düzenlemeler</a:t>
            </a:r>
          </a:p>
        </p:txBody>
      </p:sp>
    </p:spTree>
    <p:extLst>
      <p:ext uri="{BB962C8B-B14F-4D97-AF65-F5344CB8AC3E}">
        <p14:creationId xmlns:p14="http://schemas.microsoft.com/office/powerpoint/2010/main" val="3277544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06DB0BA-E261-4F3D-987A-4E37F42A7E03}"/>
              </a:ext>
            </a:extLst>
          </p:cNvPr>
          <p:cNvSpPr txBox="1"/>
          <p:nvPr/>
        </p:nvSpPr>
        <p:spPr>
          <a:xfrm>
            <a:off x="2267018" y="756826"/>
            <a:ext cx="9351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PİL VE BATARYALAR</a:t>
            </a:r>
          </a:p>
          <a:p>
            <a:pPr algn="just"/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6B24449-F415-4993-AB88-DF4188831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23" y="1692041"/>
            <a:ext cx="1931093" cy="190919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F4227E6-E6A4-417E-B713-72B535DDEFB5}"/>
              </a:ext>
            </a:extLst>
          </p:cNvPr>
          <p:cNvSpPr txBox="1"/>
          <p:nvPr/>
        </p:nvSpPr>
        <p:spPr>
          <a:xfrm>
            <a:off x="3162747" y="1692041"/>
            <a:ext cx="87567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AB pazarına sürülen tüm bataryalar için (sanayi, otomotiv, elektrikli araç ve taşınabilir) 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Zararlı kimyasalların sınırlı ölçüde kullanımı, </a:t>
            </a:r>
          </a:p>
          <a:p>
            <a:pPr marL="285750" indent="-285750">
              <a:buFontTx/>
              <a:buChar char="-"/>
            </a:pP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Geri dönüştürülmüş içerik kullanımı gibi zorunlu koşullar </a:t>
            </a: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1 Temmuz 2024- Sanayide ve elektrikli araçlarda sadece şarj edilebilir bataryaların kullanımının zorunlu hale gelmesi </a:t>
            </a: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tr-T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Bataryaların toplanması ve geri dönüştürülmesi oranının %45’den </a:t>
            </a:r>
          </a:p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2025 yılında %65’e </a:t>
            </a:r>
          </a:p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2030 yılında ise % 70’e yükseltilmesi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4B39D45-7F03-4D62-A2EA-70A3C76C3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95" y="5486661"/>
            <a:ext cx="2148821" cy="113095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10E5A53-93AD-48D9-A0B7-2C096753D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23" y="3745251"/>
            <a:ext cx="2148821" cy="14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66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BF9F2D38-FE22-4729-B1A9-EAE435C711E9}"/>
              </a:ext>
            </a:extLst>
          </p:cNvPr>
          <p:cNvSpPr txBox="1"/>
          <p:nvPr/>
        </p:nvSpPr>
        <p:spPr>
          <a:xfrm>
            <a:off x="2267018" y="724552"/>
            <a:ext cx="9351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PLASTİKLER</a:t>
            </a:r>
          </a:p>
          <a:p>
            <a:pPr algn="just"/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CDFA940-8F01-43F8-8F17-B6134D24E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1" y="2078007"/>
            <a:ext cx="1410511" cy="106031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E0EDC0E-382D-4C1C-8FCE-5AC46189E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5" y="3539813"/>
            <a:ext cx="1459149" cy="101167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BF378B8-0959-4F1B-8599-BE513DCA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69" y="4856162"/>
            <a:ext cx="1459149" cy="1067928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ACEB8354-4546-4DE8-A882-0484C0C07F66}"/>
              </a:ext>
            </a:extLst>
          </p:cNvPr>
          <p:cNvSpPr txBox="1"/>
          <p:nvPr/>
        </p:nvSpPr>
        <p:spPr>
          <a:xfrm>
            <a:off x="2354973" y="1951672"/>
            <a:ext cx="4859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2060"/>
                </a:solidFill>
              </a:rPr>
              <a:t>2030 </a:t>
            </a:r>
          </a:p>
          <a:p>
            <a:pPr marL="285750" indent="-285750">
              <a:buFontTx/>
              <a:buChar char="-"/>
            </a:pPr>
            <a:r>
              <a:rPr lang="tr-TR" b="1" dirty="0">
                <a:solidFill>
                  <a:srgbClr val="002060"/>
                </a:solidFill>
              </a:rPr>
              <a:t>Tüm plastik ambalajların geri kullanılabilir veya geri dönüştürülebilir olması</a:t>
            </a:r>
          </a:p>
          <a:p>
            <a:pPr marL="285750" indent="-285750">
              <a:buFontTx/>
              <a:buChar char="-"/>
            </a:pPr>
            <a:r>
              <a:rPr lang="tr-TR" b="1" dirty="0">
                <a:solidFill>
                  <a:srgbClr val="002060"/>
                </a:solidFill>
              </a:rPr>
              <a:t>Plastik ambalaj  atıkların %55’inin geri dönüştürülmesi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4AB1EC0-3FD2-4C8D-8114-B515321CF7A0}"/>
              </a:ext>
            </a:extLst>
          </p:cNvPr>
          <p:cNvSpPr txBox="1"/>
          <p:nvPr/>
        </p:nvSpPr>
        <p:spPr>
          <a:xfrm>
            <a:off x="2615410" y="3641807"/>
            <a:ext cx="3785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2060"/>
                </a:solidFill>
              </a:rPr>
              <a:t>2026 yılında kişi başına plastik poşet sayısının 40’a düşürülmesi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7D26617-BCF4-4B6F-9A14-D158EA354FF1}"/>
              </a:ext>
            </a:extLst>
          </p:cNvPr>
          <p:cNvSpPr txBox="1"/>
          <p:nvPr/>
        </p:nvSpPr>
        <p:spPr>
          <a:xfrm>
            <a:off x="2615411" y="4827282"/>
            <a:ext cx="3785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2060"/>
                </a:solidFill>
              </a:rPr>
              <a:t>Eko-tasarım: Dayanıklı, tamir edilebilir ve geri dönüştürülebilir plastik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20C3C37C-CB20-405F-8049-29C876C83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496" y="2078007"/>
            <a:ext cx="1792563" cy="1183573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43798BD9-E376-454D-A11F-BCD2254AE298}"/>
              </a:ext>
            </a:extLst>
          </p:cNvPr>
          <p:cNvSpPr txBox="1"/>
          <p:nvPr/>
        </p:nvSpPr>
        <p:spPr>
          <a:xfrm>
            <a:off x="9104723" y="2146499"/>
            <a:ext cx="283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rgbClr val="002060"/>
                </a:solidFill>
              </a:rPr>
              <a:t>Biyo</a:t>
            </a:r>
            <a:r>
              <a:rPr lang="tr-TR" b="1" dirty="0">
                <a:solidFill>
                  <a:srgbClr val="002060"/>
                </a:solidFill>
              </a:rPr>
              <a:t>-çözünür doğada ayrıştırılabilen plastik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187DCF7-F6E8-4A1D-83B5-1552A624F5AF}"/>
              </a:ext>
            </a:extLst>
          </p:cNvPr>
          <p:cNvSpPr txBox="1"/>
          <p:nvPr/>
        </p:nvSpPr>
        <p:spPr>
          <a:xfrm>
            <a:off x="9104723" y="4856162"/>
            <a:ext cx="283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2060"/>
                </a:solidFill>
              </a:rPr>
              <a:t>Plastik toplama, ayrıştırma ve geri dönüşüm kapasitesinin artırılması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F1749EB-81A5-4EA2-A635-C2E60D3E558B}"/>
              </a:ext>
            </a:extLst>
          </p:cNvPr>
          <p:cNvSpPr txBox="1"/>
          <p:nvPr/>
        </p:nvSpPr>
        <p:spPr>
          <a:xfrm>
            <a:off x="9104723" y="3583986"/>
            <a:ext cx="2836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002060"/>
                </a:solidFill>
              </a:rPr>
              <a:t>Tek kullanımlık plastik kullanımının tedricen sonlandırılması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7D23DF8C-B64C-454D-A7DD-537900936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496" y="3429000"/>
            <a:ext cx="1792562" cy="118710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ECE87F5-5771-4011-BD28-64016A67CE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495" y="4708447"/>
            <a:ext cx="1792563" cy="136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1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3DFBBD0-6E5F-4384-87FC-C395723A8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916" y="1592347"/>
            <a:ext cx="9738084" cy="5129128"/>
          </a:xfrm>
          <a:prstGeom prst="rect">
            <a:avLst/>
          </a:prstGeom>
        </p:spPr>
      </p:pic>
      <p:sp>
        <p:nvSpPr>
          <p:cNvPr id="4" name="Dikdörtgen: Yuvarlatılmış Köşeler 3">
            <a:extLst>
              <a:ext uri="{FF2B5EF4-FFF2-40B4-BE49-F238E27FC236}">
                <a16:creationId xmlns:a16="http://schemas.microsoft.com/office/drawing/2014/main" id="{E2AA0FBE-A9F6-4FAE-9955-7BDE0F97B5FC}"/>
              </a:ext>
            </a:extLst>
          </p:cNvPr>
          <p:cNvSpPr/>
          <p:nvPr/>
        </p:nvSpPr>
        <p:spPr>
          <a:xfrm>
            <a:off x="2840018" y="3356385"/>
            <a:ext cx="2291380" cy="2388197"/>
          </a:xfrm>
          <a:prstGeom prst="roundRect">
            <a:avLst/>
          </a:prstGeom>
          <a:solidFill>
            <a:srgbClr val="E4EDEE"/>
          </a:solidFill>
          <a:ln>
            <a:solidFill>
              <a:srgbClr val="E4E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3EA9C7"/>
                </a:solidFill>
              </a:rPr>
              <a:t>Küresel Düzeyde Karbon-Nötr Ekonomi</a:t>
            </a:r>
          </a:p>
          <a:p>
            <a:pPr algn="ctr"/>
            <a:r>
              <a:rPr lang="tr-TR" b="1" dirty="0">
                <a:solidFill>
                  <a:srgbClr val="3EA9C7"/>
                </a:solidFill>
              </a:rPr>
              <a:t>Hedefleri</a:t>
            </a:r>
          </a:p>
        </p:txBody>
      </p:sp>
      <p:sp>
        <p:nvSpPr>
          <p:cNvPr id="5" name="Dikdörtgen: Yuvarlatılmış Köşeler 4">
            <a:extLst>
              <a:ext uri="{FF2B5EF4-FFF2-40B4-BE49-F238E27FC236}">
                <a16:creationId xmlns:a16="http://schemas.microsoft.com/office/drawing/2014/main" id="{F39CBE49-5F82-4752-AA3E-DEF3570628F9}"/>
              </a:ext>
            </a:extLst>
          </p:cNvPr>
          <p:cNvSpPr/>
          <p:nvPr/>
        </p:nvSpPr>
        <p:spPr>
          <a:xfrm>
            <a:off x="6504791" y="1750881"/>
            <a:ext cx="1699709" cy="785308"/>
          </a:xfrm>
          <a:prstGeom prst="roundRect">
            <a:avLst/>
          </a:prstGeom>
          <a:solidFill>
            <a:srgbClr val="E4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3EA9C7"/>
                </a:solidFill>
              </a:rPr>
              <a:t>ABD</a:t>
            </a:r>
          </a:p>
          <a:p>
            <a:pPr algn="ctr"/>
            <a:r>
              <a:rPr lang="tr-TR" sz="1200" b="1" dirty="0">
                <a:solidFill>
                  <a:srgbClr val="3EA9C7"/>
                </a:solidFill>
              </a:rPr>
              <a:t>Hedef:2050</a:t>
            </a:r>
          </a:p>
          <a:p>
            <a:pPr algn="ctr"/>
            <a:r>
              <a:rPr lang="tr-TR" sz="1200" b="1" dirty="0">
                <a:solidFill>
                  <a:srgbClr val="3EA9C7"/>
                </a:solidFill>
              </a:rPr>
              <a:t>2030’a kadar % 50-52 oranında azaltma</a:t>
            </a:r>
            <a:endParaRPr lang="tr-TR" sz="1200" b="1" dirty="0"/>
          </a:p>
        </p:txBody>
      </p:sp>
      <p:sp>
        <p:nvSpPr>
          <p:cNvPr id="6" name="Dikdörtgen: Yuvarlatılmış Köşeler 5">
            <a:extLst>
              <a:ext uri="{FF2B5EF4-FFF2-40B4-BE49-F238E27FC236}">
                <a16:creationId xmlns:a16="http://schemas.microsoft.com/office/drawing/2014/main" id="{9EE667A1-2E36-4945-BA4B-320AB945A023}"/>
              </a:ext>
            </a:extLst>
          </p:cNvPr>
          <p:cNvSpPr/>
          <p:nvPr/>
        </p:nvSpPr>
        <p:spPr>
          <a:xfrm>
            <a:off x="6504791" y="3560781"/>
            <a:ext cx="1247888" cy="968188"/>
          </a:xfrm>
          <a:prstGeom prst="roundRect">
            <a:avLst/>
          </a:prstGeom>
          <a:solidFill>
            <a:srgbClr val="E4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3EA9C7"/>
                </a:solidFill>
              </a:rPr>
              <a:t>Meksika ve Karbon-Nötr Koalisyonunun diğer üyeleri</a:t>
            </a:r>
          </a:p>
          <a:p>
            <a:pPr algn="ctr"/>
            <a:r>
              <a:rPr lang="tr-TR" sz="1200" b="1" dirty="0">
                <a:solidFill>
                  <a:srgbClr val="3EA9C7"/>
                </a:solidFill>
              </a:rPr>
              <a:t>Hedef:2050</a:t>
            </a:r>
            <a:r>
              <a:rPr lang="tr-TR" sz="1200" dirty="0">
                <a:solidFill>
                  <a:srgbClr val="3EA9C7"/>
                </a:solidFill>
              </a:rPr>
              <a:t> </a:t>
            </a:r>
          </a:p>
        </p:txBody>
      </p:sp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057B91A5-E222-4AD8-BB49-805CD2D073EF}"/>
              </a:ext>
            </a:extLst>
          </p:cNvPr>
          <p:cNvSpPr/>
          <p:nvPr/>
        </p:nvSpPr>
        <p:spPr>
          <a:xfrm>
            <a:off x="4354540" y="5946215"/>
            <a:ext cx="1583681" cy="592697"/>
          </a:xfrm>
          <a:prstGeom prst="roundRect">
            <a:avLst/>
          </a:prstGeom>
          <a:solidFill>
            <a:srgbClr val="E4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3EA9C7"/>
                </a:solidFill>
              </a:rPr>
              <a:t>Uruguay</a:t>
            </a:r>
          </a:p>
          <a:p>
            <a:pPr algn="ctr"/>
            <a:r>
              <a:rPr lang="tr-TR" sz="1200" b="1" dirty="0">
                <a:solidFill>
                  <a:srgbClr val="3EA9C7"/>
                </a:solidFill>
              </a:rPr>
              <a:t>Hedef:2030</a:t>
            </a:r>
          </a:p>
        </p:txBody>
      </p:sp>
      <p:sp>
        <p:nvSpPr>
          <p:cNvPr id="8" name="Dikdörtgen: Yuvarlatılmış Köşeler 7">
            <a:extLst>
              <a:ext uri="{FF2B5EF4-FFF2-40B4-BE49-F238E27FC236}">
                <a16:creationId xmlns:a16="http://schemas.microsoft.com/office/drawing/2014/main" id="{FE333BA0-4DCF-4E96-8E66-1F72B667870C}"/>
              </a:ext>
            </a:extLst>
          </p:cNvPr>
          <p:cNvSpPr/>
          <p:nvPr/>
        </p:nvSpPr>
        <p:spPr>
          <a:xfrm>
            <a:off x="8854059" y="1715951"/>
            <a:ext cx="1538343" cy="505610"/>
          </a:xfrm>
          <a:prstGeom prst="roundRect">
            <a:avLst/>
          </a:prstGeom>
          <a:solidFill>
            <a:srgbClr val="E4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3EA9C7"/>
                </a:solidFill>
              </a:rPr>
              <a:t>İsveç</a:t>
            </a:r>
          </a:p>
          <a:p>
            <a:pPr algn="ctr"/>
            <a:r>
              <a:rPr lang="tr-TR" sz="1200" b="1" dirty="0">
                <a:solidFill>
                  <a:srgbClr val="3EA9C7"/>
                </a:solidFill>
              </a:rPr>
              <a:t>Hedef:2045</a:t>
            </a:r>
          </a:p>
          <a:p>
            <a:pPr algn="ctr"/>
            <a:r>
              <a:rPr lang="tr-TR" sz="1200" b="1" dirty="0">
                <a:solidFill>
                  <a:srgbClr val="3EA9C7"/>
                </a:solidFill>
              </a:rPr>
              <a:t>Kanunla belirlenmiş en erken hedef</a:t>
            </a:r>
          </a:p>
        </p:txBody>
      </p: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B456B4B7-4C61-4440-9A58-E305BD96E2B8}"/>
              </a:ext>
            </a:extLst>
          </p:cNvPr>
          <p:cNvSpPr/>
          <p:nvPr/>
        </p:nvSpPr>
        <p:spPr>
          <a:xfrm>
            <a:off x="10658416" y="2232317"/>
            <a:ext cx="1398494" cy="785307"/>
          </a:xfrm>
          <a:prstGeom prst="roundRect">
            <a:avLst/>
          </a:prstGeom>
          <a:solidFill>
            <a:srgbClr val="E4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b="1" dirty="0">
                <a:solidFill>
                  <a:srgbClr val="12677F"/>
                </a:solidFill>
              </a:rPr>
              <a:t>ÇİN</a:t>
            </a:r>
          </a:p>
          <a:p>
            <a:pPr algn="ctr"/>
            <a:r>
              <a:rPr lang="tr-TR" sz="1200" b="1" dirty="0">
                <a:solidFill>
                  <a:srgbClr val="12677F"/>
                </a:solidFill>
              </a:rPr>
              <a:t>Hedef:2060</a:t>
            </a:r>
          </a:p>
          <a:p>
            <a:pPr algn="ctr"/>
            <a:r>
              <a:rPr lang="tr-TR" sz="1200" b="1" dirty="0">
                <a:solidFill>
                  <a:srgbClr val="12677F"/>
                </a:solidFill>
              </a:rPr>
              <a:t>Dünya emisyonunun %25’i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BF4D76B-96A0-45BA-A4BD-C098AA3F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1" y="2104240"/>
            <a:ext cx="2225948" cy="828531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05F5236B-2042-41FF-9878-B28F3B58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870" y="686465"/>
            <a:ext cx="7668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Küresel Düzeyde Karbon-Nötr Ekonomi Hedefleri</a:t>
            </a:r>
            <a:endParaRPr kumimoji="0" lang="tr-TR" altLang="tr-TR" sz="3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" y="3203942"/>
            <a:ext cx="2388197" cy="23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9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EEB0503C-84A1-4CA1-914C-4F9FBA8F727B}"/>
              </a:ext>
            </a:extLst>
          </p:cNvPr>
          <p:cNvSpPr txBox="1"/>
          <p:nvPr/>
        </p:nvSpPr>
        <p:spPr>
          <a:xfrm>
            <a:off x="2267018" y="487884"/>
            <a:ext cx="9351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İNŞAAT VE YAPI MALZEMELERİ</a:t>
            </a:r>
          </a:p>
          <a:p>
            <a:pPr algn="just"/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B8D9E96E-3E4E-4582-B4A7-550B775CD356}"/>
              </a:ext>
            </a:extLst>
          </p:cNvPr>
          <p:cNvGraphicFramePr/>
          <p:nvPr>
            <p:extLst/>
          </p:nvPr>
        </p:nvGraphicFramePr>
        <p:xfrm>
          <a:off x="1241611" y="1115853"/>
          <a:ext cx="10142249" cy="4596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0C37979E-2265-49CC-859C-51B96240D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605" y="1359002"/>
            <a:ext cx="1126101" cy="105144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BC4E0D7-606D-41CF-8201-796BA74011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1315" y="2353983"/>
            <a:ext cx="1103692" cy="115542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C0DD220-D125-4616-95E9-8F7DA1147F10}"/>
              </a:ext>
            </a:extLst>
          </p:cNvPr>
          <p:cNvSpPr/>
          <p:nvPr/>
        </p:nvSpPr>
        <p:spPr>
          <a:xfrm>
            <a:off x="1447631" y="2653592"/>
            <a:ext cx="507252" cy="383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3010921-EE2E-45FF-B73C-821116564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307" y="4484078"/>
            <a:ext cx="1127381" cy="122845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65EED12-ACE6-447E-A95A-05A68178A3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923" y="5441846"/>
            <a:ext cx="819150" cy="79057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C6705E0-6640-434C-9299-EE9D1931A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3157" y="5443822"/>
            <a:ext cx="771525" cy="74295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A78EDBF-425D-4C40-9BE7-1184E13F55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230" y="5479946"/>
            <a:ext cx="828675" cy="75247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52F35FAC-8D49-4E02-8B3B-0A375A1848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35677" y="5420010"/>
            <a:ext cx="714375" cy="790575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E35CB529-322F-400E-B98C-7DBB3DA23226}"/>
              </a:ext>
            </a:extLst>
          </p:cNvPr>
          <p:cNvSpPr txBox="1"/>
          <p:nvPr/>
        </p:nvSpPr>
        <p:spPr>
          <a:xfrm>
            <a:off x="1684510" y="6269062"/>
            <a:ext cx="290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Sürdürülebilirliğe ilişkin ortak kurallar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A9A14A3-84FF-4AEC-90FB-AFC6E019B004}"/>
              </a:ext>
            </a:extLst>
          </p:cNvPr>
          <p:cNvSpPr txBox="1"/>
          <p:nvPr/>
        </p:nvSpPr>
        <p:spPr>
          <a:xfrm>
            <a:off x="4396498" y="6186772"/>
            <a:ext cx="290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Dijitalleşme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86C8DAB-8D0F-4E03-AD29-D0A679940CD4}"/>
              </a:ext>
            </a:extLst>
          </p:cNvPr>
          <p:cNvSpPr txBox="1"/>
          <p:nvPr/>
        </p:nvSpPr>
        <p:spPr>
          <a:xfrm>
            <a:off x="6654159" y="6222896"/>
            <a:ext cx="290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Ortak standartlar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6E09509-C0FD-4B6B-AA33-0DBBCC351BD5}"/>
              </a:ext>
            </a:extLst>
          </p:cNvPr>
          <p:cNvSpPr txBox="1"/>
          <p:nvPr/>
        </p:nvSpPr>
        <p:spPr>
          <a:xfrm>
            <a:off x="9172401" y="6236202"/>
            <a:ext cx="290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</a:rPr>
              <a:t>Yenilikçi İş Modelleri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1531E691-4A67-4975-B3D3-4427A9008DAB}"/>
              </a:ext>
            </a:extLst>
          </p:cNvPr>
          <p:cNvSpPr/>
          <p:nvPr/>
        </p:nvSpPr>
        <p:spPr>
          <a:xfrm>
            <a:off x="1929175" y="2195063"/>
            <a:ext cx="284513" cy="23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CEF7B59A-113F-448C-B368-256329140D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9095" y="3509410"/>
            <a:ext cx="955912" cy="8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91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403BF187-ECE4-4D35-A2CA-8BC202324F01}"/>
              </a:ext>
            </a:extLst>
          </p:cNvPr>
          <p:cNvSpPr txBox="1"/>
          <p:nvPr/>
        </p:nvSpPr>
        <p:spPr>
          <a:xfrm>
            <a:off x="6939284" y="885501"/>
            <a:ext cx="4793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Atık Sevkiyatı Tüzüğü Taslağı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BA6490A1-FCB9-479D-B937-9E8274EB01A6}"/>
              </a:ext>
            </a:extLst>
          </p:cNvPr>
          <p:cNvSpPr/>
          <p:nvPr/>
        </p:nvSpPr>
        <p:spPr>
          <a:xfrm>
            <a:off x="6225302" y="3322629"/>
            <a:ext cx="5712157" cy="132042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DFB7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OECD Ülkelerine Atık İhracatının İzlenmesi</a:t>
            </a:r>
          </a:p>
          <a:p>
            <a:pPr algn="ctr">
              <a:defRPr/>
            </a:pPr>
            <a:r>
              <a:rPr lang="tr-TR" dirty="0">
                <a:cs typeface="Arial" panose="020B0604020202020204" pitchFamily="34" charset="0"/>
              </a:rPr>
              <a:t>Atık ihracatında görülen ani artışın izlenmesi</a:t>
            </a:r>
          </a:p>
          <a:p>
            <a:pPr algn="ctr">
              <a:defRPr/>
            </a:pPr>
            <a:r>
              <a:rPr lang="tr-TR" dirty="0">
                <a:cs typeface="Arial" panose="020B0604020202020204" pitchFamily="34" charset="0"/>
              </a:rPr>
              <a:t> Atığın varış ülkesinde iyi yönetildiğine ilişkin veri bulunamaması durumunda atık sevkiyatının askıya alınması</a:t>
            </a:r>
            <a:endParaRPr lang="en-GB" dirty="0"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ikdörtgen: Yuvarlatılmış Köşeler 7">
            <a:extLst>
              <a:ext uri="{FF2B5EF4-FFF2-40B4-BE49-F238E27FC236}">
                <a16:creationId xmlns:a16="http://schemas.microsoft.com/office/drawing/2014/main" id="{74E1E205-E782-4FEF-98A0-8C3B5D0A6742}"/>
              </a:ext>
            </a:extLst>
          </p:cNvPr>
          <p:cNvSpPr/>
          <p:nvPr/>
        </p:nvSpPr>
        <p:spPr>
          <a:xfrm>
            <a:off x="6225302" y="1724280"/>
            <a:ext cx="5712157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000" b="1" dirty="0">
              <a:solidFill>
                <a:srgbClr val="DFB777"/>
              </a:solidFill>
              <a:latin typeface="Calibri"/>
            </a:endParaRPr>
          </a:p>
          <a:p>
            <a:pPr lvl="0" algn="ctr"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DFB7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OECD Dışı Ülkelere Atık İhracatının Kısıtlanması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>
              <a:defRPr/>
            </a:pPr>
            <a:r>
              <a:rPr lang="tr-TR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Üçüncü ülkenin atığı sürdürülebilir şekilde </a:t>
            </a:r>
            <a:r>
              <a:rPr lang="tr-TR" dirty="0">
                <a:ea typeface="Calibri" panose="020F0502020204030204" pitchFamily="34" charset="0"/>
                <a:cs typeface="Arial" panose="020B0604020202020204" pitchFamily="34" charset="0"/>
              </a:rPr>
              <a:t>yöneteceğini resmi </a:t>
            </a:r>
            <a:r>
              <a:rPr lang="tr-TR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olarak beyanı </a:t>
            </a:r>
          </a:p>
          <a:p>
            <a:pPr algn="ctr">
              <a:defRPr/>
            </a:pPr>
            <a:r>
              <a:rPr lang="tr-TR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Atık ihracatı yapılabilecek üçüncü ülkeler listesi </a:t>
            </a:r>
            <a:endParaRPr lang="en-GB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ikdörtgen: Yuvarlatılmış Köşeler 8">
            <a:extLst>
              <a:ext uri="{FF2B5EF4-FFF2-40B4-BE49-F238E27FC236}">
                <a16:creationId xmlns:a16="http://schemas.microsoft.com/office/drawing/2014/main" id="{5DCF37DF-A512-CC1F-C43B-D1DC6CD740CC}"/>
              </a:ext>
            </a:extLst>
          </p:cNvPr>
          <p:cNvSpPr/>
          <p:nvPr/>
        </p:nvSpPr>
        <p:spPr>
          <a:xfrm>
            <a:off x="6164723" y="4781539"/>
            <a:ext cx="5772736" cy="14614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1" dirty="0">
                <a:solidFill>
                  <a:srgbClr val="DFB777"/>
                </a:solidFill>
                <a:latin typeface="Calibri"/>
              </a:rPr>
              <a:t>Denetim zorunluluğu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tr-TR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tığı ithal eden tesislerin bağımsız bir kuruluş tarafından denetlenmesi</a:t>
            </a:r>
            <a:endParaRPr lang="en-GB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dirty="0">
                <a:ea typeface="Calibri" panose="020F0502020204030204" pitchFamily="34" charset="0"/>
              </a:rPr>
              <a:t>‘</a:t>
            </a:r>
            <a:r>
              <a:rPr lang="tr-TR" dirty="0">
                <a:effectLst/>
                <a:ea typeface="Calibri" panose="020F0502020204030204" pitchFamily="34" charset="0"/>
              </a:rPr>
              <a:t>Atık’ ile ‘ikinci el ürün’ ayrımının yapılmasına yönelik bağlayıcı kriterler geliştirilmesi </a:t>
            </a:r>
            <a:endParaRPr kumimoji="0" lang="tr-TR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ED8C5AFB-2151-4D1D-A5D0-ACCA6A9E2480}"/>
              </a:ext>
            </a:extLst>
          </p:cNvPr>
          <p:cNvSpPr/>
          <p:nvPr/>
        </p:nvSpPr>
        <p:spPr>
          <a:xfrm>
            <a:off x="200840" y="2376708"/>
            <a:ext cx="5712157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Palm yağı, sığır eti, kereste, kahve, kakao ve soya fasulyesi ve bunların türevlerini (deri, çikolata ve mobilya) AB pazarına arz eden veya bu pazardan ihraç eden tüm operatörler için zorunlu «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özen yükümlülüğü</a:t>
            </a:r>
            <a:r>
              <a:rPr lang="tr-TR" dirty="0"/>
              <a:t>»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F77B1B1F-AED1-4796-AD13-FEAA89E9C7DE}"/>
              </a:ext>
            </a:extLst>
          </p:cNvPr>
          <p:cNvSpPr/>
          <p:nvPr/>
        </p:nvSpPr>
        <p:spPr>
          <a:xfrm>
            <a:off x="200840" y="4123652"/>
            <a:ext cx="5712157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üçüncü ülkelere ve AB’ye ormansızlaşmayla bağlantılı bir risk düzeyi (düşük, standart veya yüksek) atayan bir kıyaslama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(</a:t>
            </a:r>
            <a:r>
              <a:rPr lang="tr-TR" b="1" dirty="0" err="1">
                <a:solidFill>
                  <a:srgbClr val="DFB777"/>
                </a:solidFill>
                <a:latin typeface="Calibri"/>
              </a:rPr>
              <a:t>benchmark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)</a:t>
            </a:r>
            <a:r>
              <a:rPr lang="tr-TR" dirty="0"/>
              <a:t> sisteminin kurulması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ADA72-0987-422C-910A-59E1FBF8771D}"/>
              </a:ext>
            </a:extLst>
          </p:cNvPr>
          <p:cNvSpPr txBox="1"/>
          <p:nvPr/>
        </p:nvSpPr>
        <p:spPr>
          <a:xfrm>
            <a:off x="660284" y="1545711"/>
            <a:ext cx="4793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Ormansızlaştırma Tüzüğü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8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Yuvarlatılmış Köşeler 6">
            <a:extLst>
              <a:ext uri="{FF2B5EF4-FFF2-40B4-BE49-F238E27FC236}">
                <a16:creationId xmlns:a16="http://schemas.microsoft.com/office/drawing/2014/main" id="{ED8C5AFB-2151-4D1D-A5D0-ACCA6A9E2480}"/>
              </a:ext>
            </a:extLst>
          </p:cNvPr>
          <p:cNvSpPr/>
          <p:nvPr/>
        </p:nvSpPr>
        <p:spPr>
          <a:xfrm>
            <a:off x="677359" y="1753957"/>
            <a:ext cx="8343444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dirty="0"/>
              <a:t>AB’de faaliyet gösteren belli büyüklükteki firmalara faaliyetlerinin insan hakları ve çevresel etkilerini (mevcut ve potansiyel)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tespit etme</a:t>
            </a:r>
            <a:r>
              <a:rPr lang="tr-TR" dirty="0"/>
              <a:t>, potansiyel olumsuz etkileri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önleme ve azaltma</a:t>
            </a:r>
            <a:r>
              <a:rPr lang="tr-TR" dirty="0"/>
              <a:t>, mevcut olumsuz etkileri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ortadan kaldırma </a:t>
            </a:r>
            <a:r>
              <a:rPr lang="tr-TR" dirty="0"/>
              <a:t>ve bunları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raporlama ve bir şikayet mekanizması oluşturma </a:t>
            </a:r>
            <a:r>
              <a:rPr lang="tr-TR" dirty="0"/>
              <a:t>yükümlülüğü getirmektedir. 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F77B1B1F-AED1-4796-AD13-FEAA89E9C7DE}"/>
              </a:ext>
            </a:extLst>
          </p:cNvPr>
          <p:cNvSpPr/>
          <p:nvPr/>
        </p:nvSpPr>
        <p:spPr>
          <a:xfrm>
            <a:off x="1115240" y="3325224"/>
            <a:ext cx="8634067" cy="8041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1" dirty="0">
                <a:solidFill>
                  <a:srgbClr val="DFB777"/>
                </a:solidFill>
                <a:latin typeface="Calibri"/>
              </a:rPr>
              <a:t>Özen yükümlülüğünün </a:t>
            </a:r>
            <a:r>
              <a:rPr lang="tr-TR" dirty="0"/>
              <a:t>şirketlerin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kendilerinin ve iştiraklerinin faaliyetlerinin</a:t>
            </a:r>
            <a:r>
              <a:rPr lang="tr-TR" dirty="0"/>
              <a:t> yanı sıra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değer zincirlerine </a:t>
            </a:r>
            <a:r>
              <a:rPr lang="tr-TR" dirty="0"/>
              <a:t>de uygulanması önerilmiştir.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AADA72-0987-422C-910A-59E1FBF8771D}"/>
              </a:ext>
            </a:extLst>
          </p:cNvPr>
          <p:cNvSpPr txBox="1"/>
          <p:nvPr/>
        </p:nvSpPr>
        <p:spPr>
          <a:xfrm>
            <a:off x="2331076" y="809225"/>
            <a:ext cx="9118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Kurumsal Sürdürülebilirlik için Özen Yükümlülüğü Direktif Taslağı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2" name="Dikdörtgen: Yuvarlatılmış Köşeler 10">
            <a:extLst>
              <a:ext uri="{FF2B5EF4-FFF2-40B4-BE49-F238E27FC236}">
                <a16:creationId xmlns:a16="http://schemas.microsoft.com/office/drawing/2014/main" id="{F77B1B1F-AED1-4796-AD13-FEAA89E9C7DE}"/>
              </a:ext>
            </a:extLst>
          </p:cNvPr>
          <p:cNvSpPr/>
          <p:nvPr/>
        </p:nvSpPr>
        <p:spPr>
          <a:xfrm>
            <a:off x="1538096" y="4240785"/>
            <a:ext cx="8893791" cy="100091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dirty="0"/>
              <a:t>Direktif taslağı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yöneticiler</a:t>
            </a:r>
            <a:r>
              <a:rPr lang="tr-TR" dirty="0"/>
              <a:t> için de sorumluluklar getirmekte, bazı hallerde şirketlerden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zararların tazminini </a:t>
            </a:r>
            <a:r>
              <a:rPr lang="tr-TR" dirty="0"/>
              <a:t>talep etme imkanı getirmekte ve AB üye ülkelerince </a:t>
            </a:r>
            <a:r>
              <a:rPr lang="tr-TR" b="1" dirty="0">
                <a:solidFill>
                  <a:srgbClr val="DFB777"/>
                </a:solidFill>
                <a:latin typeface="Calibri"/>
              </a:rPr>
              <a:t>etkin, orantılı ve caydırıcı yaptırımlar</a:t>
            </a:r>
            <a:r>
              <a:rPr lang="tr-TR" dirty="0"/>
              <a:t> uygulanmasını </a:t>
            </a:r>
            <a:r>
              <a:rPr lang="tr-TR" dirty="0" err="1"/>
              <a:t>teminen</a:t>
            </a:r>
            <a:r>
              <a:rPr lang="tr-TR" dirty="0"/>
              <a:t> bir mekanizma geliştirilmesini gerektirmektedir. 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ikdörtgen: Yuvarlatılmış Köşeler 10">
            <a:extLst>
              <a:ext uri="{FF2B5EF4-FFF2-40B4-BE49-F238E27FC236}">
                <a16:creationId xmlns:a16="http://schemas.microsoft.com/office/drawing/2014/main" id="{F77B1B1F-AED1-4796-AD13-FEAA89E9C7DE}"/>
              </a:ext>
            </a:extLst>
          </p:cNvPr>
          <p:cNvSpPr/>
          <p:nvPr/>
        </p:nvSpPr>
        <p:spPr>
          <a:xfrm>
            <a:off x="2051105" y="5355435"/>
            <a:ext cx="8895937" cy="100091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dirty="0"/>
              <a:t>Direktif taslağına AB Kurumları arasındaki görüşmelerde son hali verilecek olup, Direktifin yasalaşmasının ardından 2 yıl içerisinde üye ülkelerce ulusal mevzuata aktarılması gerekecektir.  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4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id="{A47617A4-9D28-4C8E-87C4-A089F485E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5" y="3409187"/>
            <a:ext cx="3364049" cy="3369123"/>
          </a:xfrm>
          <a:prstGeom prst="rect">
            <a:avLst/>
          </a:prstGeom>
        </p:spPr>
      </p:pic>
      <p:sp>
        <p:nvSpPr>
          <p:cNvPr id="3" name="Dikdörtgen: Yuvarlatılmış Köşeler 2">
            <a:extLst>
              <a:ext uri="{FF2B5EF4-FFF2-40B4-BE49-F238E27FC236}">
                <a16:creationId xmlns:a16="http://schemas.microsoft.com/office/drawing/2014/main" id="{80C4723B-2941-4FB3-B6E2-6318BC8D78A1}"/>
              </a:ext>
            </a:extLst>
          </p:cNvPr>
          <p:cNvSpPr/>
          <p:nvPr/>
        </p:nvSpPr>
        <p:spPr>
          <a:xfrm>
            <a:off x="328608" y="1622834"/>
            <a:ext cx="5712157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DFB777"/>
                </a:solidFill>
                <a:latin typeface="Calibri"/>
              </a:rPr>
              <a:t>Pestisitlerin Sürdürülebilir Kullanımına Yönelik Direktifin (2009/128/EC) gözden geçirilmesi teklifi</a:t>
            </a:r>
          </a:p>
          <a:p>
            <a:pPr algn="ctr"/>
            <a:r>
              <a:rPr lang="tr-TR" dirty="0"/>
              <a:t>2030 yılına kadar kimyasal pestisitlerin kullanım oranının %50 düşürülmesi 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rgbClr val="DFB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kdörtgen: Yuvarlatılmış Köşeler 3">
            <a:extLst>
              <a:ext uri="{FF2B5EF4-FFF2-40B4-BE49-F238E27FC236}">
                <a16:creationId xmlns:a16="http://schemas.microsoft.com/office/drawing/2014/main" id="{3E9901E5-956B-4F21-B604-E1AE28A7CFE6}"/>
              </a:ext>
            </a:extLst>
          </p:cNvPr>
          <p:cNvSpPr/>
          <p:nvPr/>
        </p:nvSpPr>
        <p:spPr>
          <a:xfrm>
            <a:off x="339304" y="3206447"/>
            <a:ext cx="5712157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tr-TR" sz="1800" i="0" u="none" strike="noStrike" kern="1200" cap="none" spc="0" normalizeH="0" baseline="0" noProof="0" dirty="0">
                <a:ln>
                  <a:noFill/>
                </a:ln>
                <a:solidFill>
                  <a:srgbClr val="DFB77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 sağlık ve çevre standartlarının ithal tarım ve tarımsal gıda ürünlerine uygulanması</a:t>
            </a:r>
          </a:p>
        </p:txBody>
      </p:sp>
      <p:sp>
        <p:nvSpPr>
          <p:cNvPr id="6" name="Dikdörtgen: Yuvarlatılmış Köşeler 5">
            <a:extLst>
              <a:ext uri="{FF2B5EF4-FFF2-40B4-BE49-F238E27FC236}">
                <a16:creationId xmlns:a16="http://schemas.microsoft.com/office/drawing/2014/main" id="{8DFE0DE2-75FB-410D-B079-1CA431967B46}"/>
              </a:ext>
            </a:extLst>
          </p:cNvPr>
          <p:cNvSpPr/>
          <p:nvPr/>
        </p:nvSpPr>
        <p:spPr>
          <a:xfrm>
            <a:off x="383843" y="4790060"/>
            <a:ext cx="5712157" cy="145985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DFB777"/>
                </a:solidFill>
              </a:rPr>
              <a:t>Sürdürülebilir gıda sistemi çerçeve mevzuatı</a:t>
            </a:r>
          </a:p>
          <a:p>
            <a:pPr algn="ctr"/>
            <a:r>
              <a:rPr kumimoji="0" lang="tr-TR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(2023’ün son çe</a:t>
            </a:r>
            <a:r>
              <a:rPr lang="tr-TR" dirty="0" err="1">
                <a:solidFill>
                  <a:schemeClr val="bg1"/>
                </a:solidFill>
                <a:latin typeface="Calibri"/>
              </a:rPr>
              <a:t>yreğinde</a:t>
            </a:r>
            <a:r>
              <a:rPr lang="tr-TR" dirty="0">
                <a:solidFill>
                  <a:schemeClr val="bg1"/>
                </a:solidFill>
                <a:latin typeface="Calibri"/>
              </a:rPr>
              <a:t> tamamlanması öngörülüyor)</a:t>
            </a:r>
            <a:endParaRPr kumimoji="0" lang="tr-TR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533AF10-55C6-4AD4-8775-D455A8F5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70" y="1039324"/>
            <a:ext cx="3719541" cy="372515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AA02120-1365-4A20-8ECD-77CDA6311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260" y="1799934"/>
            <a:ext cx="2476039" cy="238054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A7CDDD8-D3B1-433C-900B-32E5429EF511}"/>
              </a:ext>
            </a:extLst>
          </p:cNvPr>
          <p:cNvSpPr txBox="1"/>
          <p:nvPr/>
        </p:nvSpPr>
        <p:spPr>
          <a:xfrm>
            <a:off x="8835981" y="2413919"/>
            <a:ext cx="214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400" b="1" dirty="0">
                <a:solidFill>
                  <a:srgbClr val="C6A363"/>
                </a:solidFill>
                <a:latin typeface="Myriad Pro" panose="020B0503030403020204" pitchFamily="34" charset="0"/>
              </a:rPr>
              <a:t>Tüketiciler için gıda takibi</a:t>
            </a: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2D900959-7D6A-44B2-BFEE-8B881995E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93" y="1029937"/>
            <a:ext cx="1111602" cy="1106282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9E3A954F-1C76-4516-BDB0-AB9D23BEE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142" y="2933951"/>
            <a:ext cx="878142" cy="873939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BB6C806C-85BC-495D-A7F6-5EE8E6450D88}"/>
              </a:ext>
            </a:extLst>
          </p:cNvPr>
          <p:cNvSpPr txBox="1"/>
          <p:nvPr/>
        </p:nvSpPr>
        <p:spPr>
          <a:xfrm>
            <a:off x="11137865" y="3103947"/>
            <a:ext cx="104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çevresel ayak izi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F7171D66-05FC-4A41-87C3-62DAD3206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51" y="992212"/>
            <a:ext cx="1039816" cy="1034840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0ADDB8A4-D66C-4EC8-9860-11BEC6F4A3BF}"/>
              </a:ext>
            </a:extLst>
          </p:cNvPr>
          <p:cNvSpPr txBox="1"/>
          <p:nvPr/>
        </p:nvSpPr>
        <p:spPr>
          <a:xfrm>
            <a:off x="10327496" y="1119854"/>
            <a:ext cx="1441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gıdanın nereden geldiği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C709E7F-5F63-4826-B835-AA313A2121F1}"/>
              </a:ext>
            </a:extLst>
          </p:cNvPr>
          <p:cNvSpPr txBox="1"/>
          <p:nvPr/>
        </p:nvSpPr>
        <p:spPr>
          <a:xfrm>
            <a:off x="7987631" y="1456080"/>
            <a:ext cx="1206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ulaşılabilirlik</a:t>
            </a: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75C1B81C-F01B-4B34-9C6E-E833D87DF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552" y="3773376"/>
            <a:ext cx="935858" cy="931379"/>
          </a:xfrm>
          <a:prstGeom prst="rect">
            <a:avLst/>
          </a:prstGeom>
        </p:spPr>
      </p:pic>
      <p:pic>
        <p:nvPicPr>
          <p:cNvPr id="19" name="Picture 25">
            <a:extLst>
              <a:ext uri="{FF2B5EF4-FFF2-40B4-BE49-F238E27FC236}">
                <a16:creationId xmlns:a16="http://schemas.microsoft.com/office/drawing/2014/main" id="{43D921A9-D395-4A47-BD39-DED73D209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83" y="4294352"/>
            <a:ext cx="944768" cy="940247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044DACC7-F259-4F8D-9643-30EAA65FB1D8}"/>
              </a:ext>
            </a:extLst>
          </p:cNvPr>
          <p:cNvSpPr txBox="1"/>
          <p:nvPr/>
        </p:nvSpPr>
        <p:spPr>
          <a:xfrm>
            <a:off x="9798325" y="4471301"/>
            <a:ext cx="87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chemeClr val="bg1"/>
                </a:solidFill>
                <a:latin typeface="Myriad Pro" panose="020B0503030403020204" pitchFamily="34" charset="0"/>
              </a:rPr>
              <a:t>dijital araçların kullanımı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739445D-77E6-4A00-800D-20C8324BF2A9}"/>
              </a:ext>
            </a:extLst>
          </p:cNvPr>
          <p:cNvSpPr txBox="1"/>
          <p:nvPr/>
        </p:nvSpPr>
        <p:spPr>
          <a:xfrm>
            <a:off x="10461503" y="4001116"/>
            <a:ext cx="104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besin değeri 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23C0CD73-0D89-4E8F-9C9F-BA30B96DB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69" y="4128037"/>
            <a:ext cx="2159939" cy="2076639"/>
          </a:xfrm>
          <a:prstGeom prst="rect">
            <a:avLst/>
          </a:prstGeom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C7D68F1F-6919-47E7-A002-BBCCDA47E68D}"/>
              </a:ext>
            </a:extLst>
          </p:cNvPr>
          <p:cNvSpPr txBox="1"/>
          <p:nvPr/>
        </p:nvSpPr>
        <p:spPr>
          <a:xfrm>
            <a:off x="6891603" y="4196860"/>
            <a:ext cx="1660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Organik tarımın artırılması</a:t>
            </a:r>
          </a:p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Hedef: Toplamın %25’i 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A57DDA10-CCD1-479F-8AB0-A9F99FCCCBD4}"/>
              </a:ext>
            </a:extLst>
          </p:cNvPr>
          <p:cNvSpPr txBox="1"/>
          <p:nvPr/>
        </p:nvSpPr>
        <p:spPr>
          <a:xfrm>
            <a:off x="2265357" y="632778"/>
            <a:ext cx="702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Tarım: Tarladan Sofraya ve </a:t>
            </a:r>
            <a:r>
              <a:rPr lang="tr-TR" sz="2400" b="1" dirty="0" err="1">
                <a:solidFill>
                  <a:srgbClr val="2A3E6E"/>
                </a:solidFill>
                <a:latin typeface="Myriad Pro" panose="020B0503030403020204" pitchFamily="34" charset="0"/>
              </a:rPr>
              <a:t>Biyoçeşitlilik</a:t>
            </a:r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 Stratejileri</a:t>
            </a:r>
          </a:p>
        </p:txBody>
      </p:sp>
    </p:spTree>
    <p:extLst>
      <p:ext uri="{BB962C8B-B14F-4D97-AF65-F5344CB8AC3E}">
        <p14:creationId xmlns:p14="http://schemas.microsoft.com/office/powerpoint/2010/main" val="193838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  <p:bldP spid="20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/>
          </p:nvPr>
        </p:nvGraphicFramePr>
        <p:xfrm>
          <a:off x="815787" y="1546668"/>
          <a:ext cx="8817610" cy="5410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787" y="4208074"/>
            <a:ext cx="1899166" cy="118752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909166" y="5609992"/>
            <a:ext cx="686215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u="sng" dirty="0" err="1">
                <a:solidFill>
                  <a:srgbClr val="DFB777"/>
                </a:solidFill>
              </a:rPr>
              <a:t>İnovatif</a:t>
            </a:r>
            <a:r>
              <a:rPr lang="tr-TR" sz="1600" b="1" u="sng" dirty="0">
                <a:solidFill>
                  <a:srgbClr val="DFB777"/>
                </a:solidFill>
              </a:rPr>
              <a:t> Teknolojiler ile Modern Altyapının Teşviki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b="1" dirty="0">
                <a:solidFill>
                  <a:schemeClr val="bg1"/>
                </a:solidFill>
              </a:rPr>
              <a:t>Temiz enerji dönüşümü için ARGE &amp; </a:t>
            </a:r>
            <a:r>
              <a:rPr lang="tr-TR" sz="1500" b="1" dirty="0" err="1">
                <a:solidFill>
                  <a:schemeClr val="bg1"/>
                </a:solidFill>
              </a:rPr>
              <a:t>İnovasyon</a:t>
            </a:r>
            <a:endParaRPr lang="tr-TR" sz="1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b="1" dirty="0">
                <a:solidFill>
                  <a:schemeClr val="bg1"/>
                </a:solidFill>
              </a:rPr>
              <a:t>Temiz hidrojen, güneş paneli, rüzgar enerjisi, ısı pompası teknolojileri kapasite artırımı</a:t>
            </a:r>
          </a:p>
          <a:p>
            <a:endParaRPr lang="tr-TR" sz="1500" b="1" dirty="0">
              <a:solidFill>
                <a:schemeClr val="bg1"/>
              </a:solidFill>
            </a:endParaRPr>
          </a:p>
          <a:p>
            <a:endParaRPr lang="tr-TR" sz="1500" dirty="0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50584BD-6A9C-4368-95BC-1CF93A21C16E}"/>
              </a:ext>
            </a:extLst>
          </p:cNvPr>
          <p:cNvSpPr txBox="1"/>
          <p:nvPr/>
        </p:nvSpPr>
        <p:spPr>
          <a:xfrm>
            <a:off x="2194383" y="488113"/>
            <a:ext cx="8460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Temiz Enerji Dönüşümü: Enerji sisteminin </a:t>
            </a:r>
            <a:r>
              <a:rPr lang="tr-TR" sz="2400" b="1" dirty="0" err="1">
                <a:solidFill>
                  <a:srgbClr val="2A3E6E"/>
                </a:solidFill>
                <a:latin typeface="Myriad Pro" panose="020B0503030403020204" pitchFamily="34" charset="0"/>
              </a:rPr>
              <a:t>dekarbonizasyonu</a:t>
            </a:r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  <a:p>
            <a:r>
              <a:rPr lang="en-US" sz="1600" b="1" dirty="0" err="1">
                <a:solidFill>
                  <a:srgbClr val="FF0000"/>
                </a:solidFill>
                <a:latin typeface="Myriad Pro" panose="020B0503030403020204" pitchFamily="34" charset="0"/>
              </a:rPr>
              <a:t>REPowerEU</a:t>
            </a:r>
            <a:r>
              <a:rPr lang="en-US" sz="1600" b="1" dirty="0">
                <a:solidFill>
                  <a:srgbClr val="FF0000"/>
                </a:solidFill>
                <a:latin typeface="Myriad Pro" panose="020B0503030403020204" pitchFamily="34" charset="0"/>
              </a:rPr>
              <a:t>: affordable, secure and sustainable energy for Europe</a:t>
            </a:r>
            <a:endParaRPr lang="tr-TR" sz="16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787" y="2908945"/>
            <a:ext cx="1899166" cy="117577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787" y="1489927"/>
            <a:ext cx="1899166" cy="136227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786" y="5518960"/>
            <a:ext cx="1899165" cy="1259590"/>
          </a:xfrm>
          <a:prstGeom prst="rect">
            <a:avLst/>
          </a:prstGeom>
        </p:spPr>
      </p:pic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CD7A3ABE-E23B-4FCF-818E-39E1BB261ABB}"/>
              </a:ext>
            </a:extLst>
          </p:cNvPr>
          <p:cNvSpPr/>
          <p:nvPr/>
        </p:nvSpPr>
        <p:spPr>
          <a:xfrm>
            <a:off x="9852195" y="1660144"/>
            <a:ext cx="2105449" cy="46962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 b="1" dirty="0"/>
          </a:p>
          <a:p>
            <a:pPr algn="ctr"/>
            <a:r>
              <a:rPr lang="tr-TR" sz="2000" b="1" dirty="0"/>
              <a:t>Mevcut bütçede 100 milyar Avro yenilenebilir enerji, hidrojen ve altyapı projeleri için ayrılmış durumda</a:t>
            </a:r>
          </a:p>
          <a:p>
            <a:pPr algn="ctr"/>
            <a:r>
              <a:rPr lang="tr-TR" sz="2000" b="1" dirty="0"/>
              <a:t> </a:t>
            </a:r>
          </a:p>
          <a:p>
            <a:pPr algn="ctr"/>
            <a:r>
              <a:rPr lang="tr-TR" sz="2000" b="1" dirty="0"/>
              <a:t>2022-2027 arası için</a:t>
            </a:r>
          </a:p>
          <a:p>
            <a:pPr algn="ctr"/>
            <a:r>
              <a:rPr lang="tr-TR" sz="2000" b="1" dirty="0"/>
              <a:t>210 milyar Avro bütçe ihtiyacı öngörülüyor.</a:t>
            </a:r>
          </a:p>
          <a:p>
            <a:pPr algn="ctr"/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968376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E420A9-C478-4A5D-8B27-8530D8CF3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" y="4920241"/>
            <a:ext cx="6067313" cy="1801234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C99CF623-9824-46E2-ADF2-109178CC2090}"/>
              </a:ext>
            </a:extLst>
          </p:cNvPr>
          <p:cNvSpPr txBox="1"/>
          <p:nvPr/>
        </p:nvSpPr>
        <p:spPr>
          <a:xfrm>
            <a:off x="2361452" y="708082"/>
            <a:ext cx="746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Ulaştırma: Sürdürülebilir ve Akıllı Ulaştırma Stratejisi </a:t>
            </a:r>
          </a:p>
        </p:txBody>
      </p:sp>
      <p:sp>
        <p:nvSpPr>
          <p:cNvPr id="6" name="Dikdörtgen: Yuvarlatılmış Köşeler 5">
            <a:extLst>
              <a:ext uri="{FF2B5EF4-FFF2-40B4-BE49-F238E27FC236}">
                <a16:creationId xmlns:a16="http://schemas.microsoft.com/office/drawing/2014/main" id="{DD13326F-906D-445B-BE6C-DE68D7A01713}"/>
              </a:ext>
            </a:extLst>
          </p:cNvPr>
          <p:cNvSpPr/>
          <p:nvPr/>
        </p:nvSpPr>
        <p:spPr>
          <a:xfrm>
            <a:off x="398033" y="1534843"/>
            <a:ext cx="5970494" cy="60711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Kombine Taşımacılığın Geliştirilmesi</a:t>
            </a:r>
          </a:p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</a:rPr>
              <a:t>Çevresel Fiyatlandırma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D2A0A9A5-B8E6-4965-80ED-C10B49710FC7}"/>
              </a:ext>
            </a:extLst>
          </p:cNvPr>
          <p:cNvSpPr/>
          <p:nvPr/>
        </p:nvSpPr>
        <p:spPr>
          <a:xfrm>
            <a:off x="398033" y="2275409"/>
            <a:ext cx="5970494" cy="60711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Alternatif yakıtların üretim/ kullanımının arttırılması</a:t>
            </a:r>
          </a:p>
        </p:txBody>
      </p: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3C8F7594-119E-420C-9997-3639A50B53DD}"/>
              </a:ext>
            </a:extLst>
          </p:cNvPr>
          <p:cNvSpPr/>
          <p:nvPr/>
        </p:nvSpPr>
        <p:spPr>
          <a:xfrm>
            <a:off x="398033" y="2936808"/>
            <a:ext cx="5970494" cy="81831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Daha sıkı emisyon standartları ile elektrikli araçlara geçiş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CFE090B1-71E2-4189-82D4-83DBE5027F0B}"/>
              </a:ext>
            </a:extLst>
          </p:cNvPr>
          <p:cNvSpPr/>
          <p:nvPr/>
        </p:nvSpPr>
        <p:spPr>
          <a:xfrm>
            <a:off x="398033" y="3876120"/>
            <a:ext cx="5970494" cy="60711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2030 yılına kadar AB genelinde 1 milyon şarj istasyonu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5A666065-2302-4E3A-8125-DDD2CC08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142" y="1667750"/>
            <a:ext cx="1357406" cy="9484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15649746-FD51-444F-9855-D1432BF14E68}"/>
              </a:ext>
            </a:extLst>
          </p:cNvPr>
          <p:cNvSpPr txBox="1"/>
          <p:nvPr/>
        </p:nvSpPr>
        <p:spPr>
          <a:xfrm>
            <a:off x="6842535" y="2875051"/>
            <a:ext cx="499154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Deniz taşımacılığı sektörünün ETS kapsamına dahil edilmesi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551C5D9-CCFB-4BBA-AF03-AA23928CB62D}"/>
              </a:ext>
            </a:extLst>
          </p:cNvPr>
          <p:cNvSpPr txBox="1"/>
          <p:nvPr/>
        </p:nvSpPr>
        <p:spPr>
          <a:xfrm>
            <a:off x="6882764" y="5559248"/>
            <a:ext cx="499154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Havacılıkta Sürdürülebilir Alternatif Yakıtlara Geçiş  (</a:t>
            </a:r>
            <a:r>
              <a:rPr lang="tr-TR" sz="1400" dirty="0" err="1">
                <a:solidFill>
                  <a:srgbClr val="002060"/>
                </a:solidFill>
                <a:latin typeface="Myriad Pro" panose="020B0503030403020204" pitchFamily="34" charset="0"/>
              </a:rPr>
              <a:t>ReFuel</a:t>
            </a: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 EU </a:t>
            </a:r>
            <a:r>
              <a:rPr lang="tr-TR" sz="1400" dirty="0" err="1">
                <a:solidFill>
                  <a:srgbClr val="002060"/>
                </a:solidFill>
                <a:latin typeface="Myriad Pro" panose="020B0503030403020204" pitchFamily="34" charset="0"/>
              </a:rPr>
              <a:t>Aviation</a:t>
            </a: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 </a:t>
            </a:r>
            <a:r>
              <a:rPr lang="tr-TR" sz="1400" dirty="0" err="1">
                <a:solidFill>
                  <a:srgbClr val="002060"/>
                </a:solidFill>
                <a:latin typeface="Myriad Pro" panose="020B0503030403020204" pitchFamily="34" charset="0"/>
              </a:rPr>
              <a:t>Initiative</a:t>
            </a: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CDC37B5-4F4A-4AC9-9CB5-49149D77B6C1}"/>
              </a:ext>
            </a:extLst>
          </p:cNvPr>
          <p:cNvSpPr txBox="1"/>
          <p:nvPr/>
        </p:nvSpPr>
        <p:spPr>
          <a:xfrm>
            <a:off x="6565077" y="3429000"/>
            <a:ext cx="562692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Ticari karayolu taşımacılığının, 2024 itibariyle, yeni kurulacak ETS-2 kapsamına alınması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949ED1A-021C-413E-B955-796A5DF09966}"/>
              </a:ext>
            </a:extLst>
          </p:cNvPr>
          <p:cNvSpPr txBox="1"/>
          <p:nvPr/>
        </p:nvSpPr>
        <p:spPr>
          <a:xfrm>
            <a:off x="6842535" y="4221620"/>
            <a:ext cx="499154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Karayolu taşımacılığının önemli bir kısmının demir yolu ve iç suyolu taşımacılığına aktarılması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C1996332-9F45-4521-B2D7-85426E6BCF6E}"/>
              </a:ext>
            </a:extLst>
          </p:cNvPr>
          <p:cNvSpPr txBox="1"/>
          <p:nvPr/>
        </p:nvSpPr>
        <p:spPr>
          <a:xfrm>
            <a:off x="6524848" y="4927217"/>
            <a:ext cx="562692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dirty="0">
                <a:solidFill>
                  <a:srgbClr val="002060"/>
                </a:solidFill>
                <a:latin typeface="Myriad Pro" panose="020B0503030403020204" pitchFamily="34" charset="0"/>
              </a:rPr>
              <a:t>Hızlı Tren ağının 2030 yılında iki, 2050 yılında üç katına çıkarılması</a:t>
            </a:r>
          </a:p>
        </p:txBody>
      </p:sp>
    </p:spTree>
    <p:extLst>
      <p:ext uri="{BB962C8B-B14F-4D97-AF65-F5344CB8AC3E}">
        <p14:creationId xmlns:p14="http://schemas.microsoft.com/office/powerpoint/2010/main" val="1732648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6" y="1438486"/>
            <a:ext cx="5064462" cy="4017680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96" y="2160580"/>
            <a:ext cx="2769269" cy="2662469"/>
          </a:xfrm>
          <a:prstGeom prst="rect">
            <a:avLst/>
          </a:prstGeom>
        </p:spPr>
      </p:pic>
      <p:sp>
        <p:nvSpPr>
          <p:cNvPr id="29" name="Metin kutusu 28"/>
          <p:cNvSpPr txBox="1"/>
          <p:nvPr/>
        </p:nvSpPr>
        <p:spPr>
          <a:xfrm>
            <a:off x="1821324" y="2716954"/>
            <a:ext cx="23838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Ar-Ge, Yenilik, Teknoloji Transferi ve Yatırım için Finansman Kaynakları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312968" y="651803"/>
            <a:ext cx="7988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Finansman: Öngörülen Politika Değişiklikleri </a:t>
            </a:r>
          </a:p>
          <a:p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79" y="3635404"/>
            <a:ext cx="1464259" cy="1407789"/>
          </a:xfrm>
          <a:prstGeom prst="rect">
            <a:avLst/>
          </a:prstGeom>
        </p:spPr>
      </p:pic>
      <p:sp>
        <p:nvSpPr>
          <p:cNvPr id="35" name="Metin kutusu 34"/>
          <p:cNvSpPr txBox="1"/>
          <p:nvPr/>
        </p:nvSpPr>
        <p:spPr>
          <a:xfrm>
            <a:off x="5060810" y="3938414"/>
            <a:ext cx="179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Devlet Yardımları</a:t>
            </a: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05" y="4848425"/>
            <a:ext cx="2120638" cy="2001074"/>
          </a:xfrm>
          <a:prstGeom prst="rect">
            <a:avLst/>
          </a:prstGeom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04" y="4982690"/>
            <a:ext cx="1491162" cy="1433654"/>
          </a:xfrm>
          <a:prstGeom prst="rect">
            <a:avLst/>
          </a:prstGeom>
        </p:spPr>
      </p:pic>
      <p:sp>
        <p:nvSpPr>
          <p:cNvPr id="41" name="Metin kutusu 40"/>
          <p:cNvSpPr txBox="1"/>
          <p:nvPr/>
        </p:nvSpPr>
        <p:spPr>
          <a:xfrm>
            <a:off x="2381184" y="5246381"/>
            <a:ext cx="2191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Finansman imkanlarının geliştirilmesi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4591206" y="5271093"/>
            <a:ext cx="156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Kamu Alımları</a:t>
            </a: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00" y="2562772"/>
            <a:ext cx="4624552" cy="658056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58" y="3356571"/>
            <a:ext cx="4621129" cy="664033"/>
          </a:xfrm>
          <a:prstGeom prst="rect">
            <a:avLst/>
          </a:prstGeom>
        </p:spPr>
      </p:pic>
      <p:sp>
        <p:nvSpPr>
          <p:cNvPr id="30" name="Metin kutusu 29"/>
          <p:cNvSpPr txBox="1"/>
          <p:nvPr/>
        </p:nvSpPr>
        <p:spPr>
          <a:xfrm>
            <a:off x="7175190" y="2714501"/>
            <a:ext cx="464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Avrupa Yeşil Mutabakatı Yatırım Planı</a:t>
            </a:r>
          </a:p>
        </p:txBody>
      </p:sp>
      <p:pic>
        <p:nvPicPr>
          <p:cNvPr id="32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84" y="4227809"/>
            <a:ext cx="4624552" cy="721095"/>
          </a:xfrm>
          <a:prstGeom prst="rect">
            <a:avLst/>
          </a:prstGeom>
        </p:spPr>
      </p:pic>
      <p:pic>
        <p:nvPicPr>
          <p:cNvPr id="38" name="Picture 25">
            <a:hlinkClick r:id="" action="ppaction://noaction"/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23" y="-7546"/>
            <a:ext cx="2190393" cy="2179910"/>
          </a:xfrm>
          <a:prstGeom prst="rect">
            <a:avLst/>
          </a:prstGeom>
        </p:spPr>
      </p:pic>
      <p:sp>
        <p:nvSpPr>
          <p:cNvPr id="42" name="Metin kutusu 41"/>
          <p:cNvSpPr txBox="1"/>
          <p:nvPr/>
        </p:nvSpPr>
        <p:spPr>
          <a:xfrm>
            <a:off x="9539977" y="442946"/>
            <a:ext cx="179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AB’de yıllık ilave 260 milyar Avro yatırım ihtiyacı </a:t>
            </a:r>
          </a:p>
        </p:txBody>
      </p:sp>
      <p:pic>
        <p:nvPicPr>
          <p:cNvPr id="43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302" y="1577397"/>
            <a:ext cx="1199203" cy="1264349"/>
          </a:xfrm>
          <a:prstGeom prst="rect">
            <a:avLst/>
          </a:prstGeom>
        </p:spPr>
      </p:pic>
      <p:sp>
        <p:nvSpPr>
          <p:cNvPr id="44" name="Metin kutusu 43"/>
          <p:cNvSpPr txBox="1"/>
          <p:nvPr/>
        </p:nvSpPr>
        <p:spPr>
          <a:xfrm>
            <a:off x="10861252" y="2007718"/>
            <a:ext cx="120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1B2C57"/>
                </a:solidFill>
                <a:latin typeface="Myriad Pro" panose="020B0503030403020204" pitchFamily="34" charset="0"/>
              </a:rPr>
              <a:t>1 Trilyon Avro</a:t>
            </a:r>
          </a:p>
        </p:txBody>
      </p:sp>
      <p:pic>
        <p:nvPicPr>
          <p:cNvPr id="48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22" y="3035676"/>
            <a:ext cx="1089495" cy="1084281"/>
          </a:xfrm>
          <a:prstGeom prst="rect">
            <a:avLst/>
          </a:prstGeom>
        </p:spPr>
      </p:pic>
      <p:sp>
        <p:nvSpPr>
          <p:cNvPr id="49" name="Metin kutusu 48"/>
          <p:cNvSpPr txBox="1"/>
          <p:nvPr/>
        </p:nvSpPr>
        <p:spPr>
          <a:xfrm>
            <a:off x="10975529" y="3121369"/>
            <a:ext cx="978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1B2C57"/>
                </a:solidFill>
                <a:latin typeface="Myriad Pro" panose="020B0503030403020204" pitchFamily="34" charset="0"/>
              </a:rPr>
              <a:t>100 Milyar Avro</a:t>
            </a:r>
          </a:p>
        </p:txBody>
      </p:sp>
      <p:pic>
        <p:nvPicPr>
          <p:cNvPr id="36" name="Picture 11">
            <a:extLst>
              <a:ext uri="{FF2B5EF4-FFF2-40B4-BE49-F238E27FC236}">
                <a16:creationId xmlns:a16="http://schemas.microsoft.com/office/drawing/2014/main" id="{55D46FA8-21CB-457A-AC70-4EA1E7327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84" y="5307493"/>
            <a:ext cx="4624552" cy="1108851"/>
          </a:xfrm>
          <a:prstGeom prst="rect">
            <a:avLst/>
          </a:prstGeom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3A79D680-1BEC-4BA9-ACC8-B22AD1C28DF2}"/>
              </a:ext>
            </a:extLst>
          </p:cNvPr>
          <p:cNvSpPr txBox="1"/>
          <p:nvPr/>
        </p:nvSpPr>
        <p:spPr>
          <a:xfrm>
            <a:off x="7177862" y="3474175"/>
            <a:ext cx="464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Adil Geçiş Mekanizması (</a:t>
            </a:r>
            <a:r>
              <a:rPr lang="tr-TR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InvestEU</a:t>
            </a: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)</a:t>
            </a:r>
          </a:p>
          <a:p>
            <a:pPr marL="0" lvl="1">
              <a:defRPr/>
            </a:pPr>
            <a:endParaRPr lang="tr-TR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E4095737-8DC6-45E6-BE2C-29ED18A7E55A}"/>
              </a:ext>
            </a:extLst>
          </p:cNvPr>
          <p:cNvSpPr txBox="1"/>
          <p:nvPr/>
        </p:nvSpPr>
        <p:spPr>
          <a:xfrm>
            <a:off x="7138021" y="5376352"/>
            <a:ext cx="455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Birlik Programları: </a:t>
            </a:r>
            <a:r>
              <a:rPr lang="tr-TR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Invest</a:t>
            </a: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 EU, LIFE, Ufuk 2020/Ufuk Avrupa, Dijital Avrupa , İstihdam ve Sosyal Yenilik</a:t>
            </a: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16EFF1FA-C6C4-4566-94BA-F17178E8BEDA}"/>
              </a:ext>
            </a:extLst>
          </p:cNvPr>
          <p:cNvSpPr txBox="1"/>
          <p:nvPr/>
        </p:nvSpPr>
        <p:spPr>
          <a:xfrm>
            <a:off x="7208376" y="4373410"/>
            <a:ext cx="359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Yenilik Fonu 2020-2030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738588B-053B-48E3-BD2A-61183C5BE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7389" y="4130392"/>
            <a:ext cx="1010827" cy="99677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64800E1-BA10-4650-8088-23C8D8F8B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7730" y="4172219"/>
            <a:ext cx="1030313" cy="1042506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5F09A397-D7C8-40BE-8C6F-80E2704E1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98" y="4734072"/>
            <a:ext cx="1703400" cy="1637707"/>
          </a:xfrm>
          <a:prstGeom prst="rect">
            <a:avLst/>
          </a:prstGeom>
        </p:spPr>
      </p:pic>
      <p:sp>
        <p:nvSpPr>
          <p:cNvPr id="56" name="Metin kutusu 55">
            <a:extLst>
              <a:ext uri="{FF2B5EF4-FFF2-40B4-BE49-F238E27FC236}">
                <a16:creationId xmlns:a16="http://schemas.microsoft.com/office/drawing/2014/main" id="{A8F63D5D-BA10-4F3A-A482-615EBB7AD4DA}"/>
              </a:ext>
            </a:extLst>
          </p:cNvPr>
          <p:cNvSpPr txBox="1"/>
          <p:nvPr/>
        </p:nvSpPr>
        <p:spPr>
          <a:xfrm>
            <a:off x="0" y="5292120"/>
            <a:ext cx="2147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Yeşil Tahvil</a:t>
            </a:r>
          </a:p>
        </p:txBody>
      </p:sp>
    </p:spTree>
    <p:extLst>
      <p:ext uri="{BB962C8B-B14F-4D97-AF65-F5344CB8AC3E}">
        <p14:creationId xmlns:p14="http://schemas.microsoft.com/office/powerpoint/2010/main" val="4091194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Yuvarlatılmış Köşeler 3">
            <a:extLst>
              <a:ext uri="{FF2B5EF4-FFF2-40B4-BE49-F238E27FC236}">
                <a16:creationId xmlns:a16="http://schemas.microsoft.com/office/drawing/2014/main" id="{ECDCD8DA-4F08-4948-A7C1-D667A6078E73}"/>
              </a:ext>
            </a:extLst>
          </p:cNvPr>
          <p:cNvSpPr/>
          <p:nvPr/>
        </p:nvSpPr>
        <p:spPr>
          <a:xfrm>
            <a:off x="2379773" y="1291042"/>
            <a:ext cx="7691718" cy="8498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DFB777"/>
                </a:solidFill>
              </a:rPr>
              <a:t>TAKSONOMİ TÜZÜĞÜ- </a:t>
            </a:r>
            <a:r>
              <a:rPr lang="tr-TR" b="1" dirty="0">
                <a:solidFill>
                  <a:schemeClr val="bg1"/>
                </a:solidFill>
              </a:rPr>
              <a:t>Temmuz 2020</a:t>
            </a:r>
          </a:p>
          <a:p>
            <a:pPr algn="ctr"/>
            <a:r>
              <a:rPr lang="tr-TR" b="1" dirty="0">
                <a:solidFill>
                  <a:srgbClr val="DFB777"/>
                </a:solidFill>
              </a:rPr>
              <a:t>İklim Değişikliği ile Mücadele ve Uyum için Uygulama Yönetmeliği </a:t>
            </a:r>
            <a:r>
              <a:rPr lang="tr-TR" b="1" dirty="0">
                <a:solidFill>
                  <a:schemeClr val="bg1"/>
                </a:solidFill>
              </a:rPr>
              <a:t>Aralık 2021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47A409C-5EB9-4F4D-9955-94DED7324453}"/>
              </a:ext>
            </a:extLst>
          </p:cNvPr>
          <p:cNvSpPr txBox="1"/>
          <p:nvPr/>
        </p:nvSpPr>
        <p:spPr>
          <a:xfrm>
            <a:off x="2244477" y="644333"/>
            <a:ext cx="7988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Sürdürülebilir Finansman II</a:t>
            </a:r>
          </a:p>
          <a:p>
            <a:endParaRPr lang="tr-TR" sz="240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B16C4F6-A345-490D-A3E1-B431CB2D0AA9}"/>
              </a:ext>
            </a:extLst>
          </p:cNvPr>
          <p:cNvSpPr/>
          <p:nvPr/>
        </p:nvSpPr>
        <p:spPr>
          <a:xfrm>
            <a:off x="2022437" y="2311872"/>
            <a:ext cx="8993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1E4D9B"/>
                </a:solidFill>
              </a:rPr>
              <a:t>Yeşil yatırım ile ekonomik faaliyetlerin hangilerinin «çevresel olarak sürdürülebilir» olduğunu tanımlayacak ortak bir dil ve değerlendirme ölçütü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12730BD-4C9F-4877-B595-15FDB7E1B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07" y="2939150"/>
            <a:ext cx="5886450" cy="1876425"/>
          </a:xfrm>
          <a:prstGeom prst="rect">
            <a:avLst/>
          </a:prstGeom>
        </p:spPr>
      </p:pic>
      <p:sp>
        <p:nvSpPr>
          <p:cNvPr id="9" name="Dikdörtgen: Yuvarlatılmış Köşeler 8">
            <a:extLst>
              <a:ext uri="{FF2B5EF4-FFF2-40B4-BE49-F238E27FC236}">
                <a16:creationId xmlns:a16="http://schemas.microsoft.com/office/drawing/2014/main" id="{3FC136FE-E07B-4596-BE3D-F9FDD074FDC0}"/>
              </a:ext>
            </a:extLst>
          </p:cNvPr>
          <p:cNvSpPr/>
          <p:nvPr/>
        </p:nvSpPr>
        <p:spPr>
          <a:xfrm>
            <a:off x="3519093" y="3536561"/>
            <a:ext cx="1194099" cy="2581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rgbClr val="1E4D9B"/>
                </a:solidFill>
              </a:rPr>
              <a:t>İklim Değişikliği ile Mücadele</a:t>
            </a:r>
          </a:p>
        </p:txBody>
      </p:sp>
      <p:sp>
        <p:nvSpPr>
          <p:cNvPr id="10" name="Dikdörtgen: Yuvarlatılmış Köşeler 9">
            <a:extLst>
              <a:ext uri="{FF2B5EF4-FFF2-40B4-BE49-F238E27FC236}">
                <a16:creationId xmlns:a16="http://schemas.microsoft.com/office/drawing/2014/main" id="{D6A7074F-AA1E-489D-8FD9-07E2959D9D84}"/>
              </a:ext>
            </a:extLst>
          </p:cNvPr>
          <p:cNvSpPr/>
          <p:nvPr/>
        </p:nvSpPr>
        <p:spPr>
          <a:xfrm>
            <a:off x="5434404" y="3525803"/>
            <a:ext cx="1323192" cy="268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rgbClr val="1E4D9B"/>
                </a:solidFill>
              </a:rPr>
              <a:t>İklim Değişikliğine Uyum</a:t>
            </a:r>
          </a:p>
        </p:txBody>
      </p:sp>
      <p:sp>
        <p:nvSpPr>
          <p:cNvPr id="11" name="Dikdörtgen: Yuvarlatılmış Köşeler 10">
            <a:extLst>
              <a:ext uri="{FF2B5EF4-FFF2-40B4-BE49-F238E27FC236}">
                <a16:creationId xmlns:a16="http://schemas.microsoft.com/office/drawing/2014/main" id="{4A8F48A2-0566-4295-87E1-1DE607DD37F9}"/>
              </a:ext>
            </a:extLst>
          </p:cNvPr>
          <p:cNvSpPr/>
          <p:nvPr/>
        </p:nvSpPr>
        <p:spPr>
          <a:xfrm>
            <a:off x="7081817" y="3510703"/>
            <a:ext cx="2161796" cy="268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dirty="0">
                <a:solidFill>
                  <a:srgbClr val="1E4D9B"/>
                </a:solidFill>
              </a:rPr>
              <a:t>Su ve Deniz Kaynaklarının sürdürülebilir kullanımı ve korunması</a:t>
            </a:r>
          </a:p>
        </p:txBody>
      </p:sp>
      <p:sp>
        <p:nvSpPr>
          <p:cNvPr id="12" name="Dikdörtgen: Yuvarlatılmış Köşeler 11">
            <a:extLst>
              <a:ext uri="{FF2B5EF4-FFF2-40B4-BE49-F238E27FC236}">
                <a16:creationId xmlns:a16="http://schemas.microsoft.com/office/drawing/2014/main" id="{5EE125F1-882D-49DC-9FCE-8E03BDF29FD0}"/>
              </a:ext>
            </a:extLst>
          </p:cNvPr>
          <p:cNvSpPr/>
          <p:nvPr/>
        </p:nvSpPr>
        <p:spPr>
          <a:xfrm>
            <a:off x="3519093" y="4433357"/>
            <a:ext cx="1258644" cy="296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rgbClr val="1E4D9B"/>
                </a:solidFill>
              </a:rPr>
              <a:t>Döngüsel Ekonomi</a:t>
            </a:r>
          </a:p>
        </p:txBody>
      </p:sp>
      <p:sp>
        <p:nvSpPr>
          <p:cNvPr id="13" name="Dikdörtgen: Yuvarlatılmış Köşeler 12">
            <a:extLst>
              <a:ext uri="{FF2B5EF4-FFF2-40B4-BE49-F238E27FC236}">
                <a16:creationId xmlns:a16="http://schemas.microsoft.com/office/drawing/2014/main" id="{5F75DF36-A2BA-4429-9494-CBA54E75FCA2}"/>
              </a:ext>
            </a:extLst>
          </p:cNvPr>
          <p:cNvSpPr/>
          <p:nvPr/>
        </p:nvSpPr>
        <p:spPr>
          <a:xfrm>
            <a:off x="5440657" y="4460891"/>
            <a:ext cx="1194099" cy="268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rgbClr val="1E4D9B"/>
                </a:solidFill>
              </a:rPr>
              <a:t>Kirliliğin Önlenmesi</a:t>
            </a:r>
          </a:p>
        </p:txBody>
      </p:sp>
      <p:sp>
        <p:nvSpPr>
          <p:cNvPr id="14" name="Dikdörtgen: Yuvarlatılmış Köşeler 13">
            <a:extLst>
              <a:ext uri="{FF2B5EF4-FFF2-40B4-BE49-F238E27FC236}">
                <a16:creationId xmlns:a16="http://schemas.microsoft.com/office/drawing/2014/main" id="{526FC1C2-45FC-4D97-9643-7207542B18E0}"/>
              </a:ext>
            </a:extLst>
          </p:cNvPr>
          <p:cNvSpPr/>
          <p:nvPr/>
        </p:nvSpPr>
        <p:spPr>
          <a:xfrm>
            <a:off x="7565665" y="4453710"/>
            <a:ext cx="1194099" cy="2689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rgbClr val="1E4D9B"/>
                </a:solidFill>
              </a:rPr>
              <a:t>Sağlıklı Ekosistem</a:t>
            </a:r>
          </a:p>
        </p:txBody>
      </p:sp>
      <p:sp>
        <p:nvSpPr>
          <p:cNvPr id="16" name="Dikdörtgen: Yuvarlatılmış Köşeler 15">
            <a:extLst>
              <a:ext uri="{FF2B5EF4-FFF2-40B4-BE49-F238E27FC236}">
                <a16:creationId xmlns:a16="http://schemas.microsoft.com/office/drawing/2014/main" id="{9B7D067F-EFD1-459A-B135-AC859289FE49}"/>
              </a:ext>
            </a:extLst>
          </p:cNvPr>
          <p:cNvSpPr/>
          <p:nvPr/>
        </p:nvSpPr>
        <p:spPr>
          <a:xfrm>
            <a:off x="2541752" y="4943148"/>
            <a:ext cx="7691718" cy="84985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DFB777"/>
                </a:solidFill>
              </a:rPr>
              <a:t>Firmaların Sürdürülebilirlik Raporları</a:t>
            </a:r>
          </a:p>
          <a:p>
            <a:pPr algn="ctr"/>
            <a:r>
              <a:rPr lang="tr-TR" b="1" dirty="0">
                <a:solidFill>
                  <a:srgbClr val="DFB777"/>
                </a:solidFill>
              </a:rPr>
              <a:t>AB Beyan Yönetmeliği  </a:t>
            </a:r>
            <a:r>
              <a:rPr lang="tr-TR" b="1" dirty="0" err="1">
                <a:solidFill>
                  <a:srgbClr val="DFB777"/>
                </a:solidFill>
              </a:rPr>
              <a:t>Yürürlülük</a:t>
            </a:r>
            <a:r>
              <a:rPr lang="tr-TR" b="1" dirty="0">
                <a:solidFill>
                  <a:srgbClr val="DFB777"/>
                </a:solidFill>
              </a:rPr>
              <a:t>- </a:t>
            </a:r>
            <a:r>
              <a:rPr lang="tr-TR" b="1" dirty="0">
                <a:solidFill>
                  <a:schemeClr val="bg1"/>
                </a:solidFill>
              </a:rPr>
              <a:t>Mart 2021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B77E42C1-6AAB-4A48-9164-C446C75DA349}"/>
              </a:ext>
            </a:extLst>
          </p:cNvPr>
          <p:cNvSpPr/>
          <p:nvPr/>
        </p:nvSpPr>
        <p:spPr>
          <a:xfrm>
            <a:off x="1541009" y="5881821"/>
            <a:ext cx="8993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1E4D9B"/>
                </a:solidFill>
              </a:rPr>
              <a:t>Yeşil yatırımlar için işletmenin sürdürülebilirlik performansına ilişkin beyan ve raporlama zorunluluğu</a:t>
            </a:r>
          </a:p>
        </p:txBody>
      </p:sp>
    </p:spTree>
    <p:extLst>
      <p:ext uri="{BB962C8B-B14F-4D97-AF65-F5344CB8AC3E}">
        <p14:creationId xmlns:p14="http://schemas.microsoft.com/office/powerpoint/2010/main" val="1392716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1604099" y="2400134"/>
            <a:ext cx="9875520" cy="11849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DCC38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900" b="1" i="0" u="none" strike="noStrike" kern="1200" cap="none" spc="0" normalizeH="0" baseline="0" noProof="0" dirty="0">
                <a:ln>
                  <a:noFill/>
                </a:ln>
                <a:solidFill>
                  <a:srgbClr val="DCC38C"/>
                </a:solidFill>
                <a:effectLst/>
                <a:uLnTx/>
                <a:uFillTx/>
                <a:ea typeface="+mn-ea"/>
                <a:cs typeface="+mn-cs"/>
              </a:rPr>
              <a:t>II. Ülkemizce Yürütülen</a:t>
            </a:r>
            <a:r>
              <a:rPr kumimoji="0" lang="tr-TR" sz="3900" b="1" i="0" u="none" strike="noStrike" kern="1200" cap="none" spc="0" normalizeH="0" noProof="0" dirty="0">
                <a:ln>
                  <a:noFill/>
                </a:ln>
                <a:solidFill>
                  <a:srgbClr val="DCC38C"/>
                </a:solidFill>
                <a:effectLst/>
                <a:uLnTx/>
                <a:uFillTx/>
                <a:ea typeface="+mn-ea"/>
                <a:cs typeface="+mn-cs"/>
              </a:rPr>
              <a:t> Çalışmalar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DCC38C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5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02250098"/>
              </p:ext>
            </p:extLst>
          </p:nvPr>
        </p:nvGraphicFramePr>
        <p:xfrm>
          <a:off x="1546492" y="1358188"/>
          <a:ext cx="8765908" cy="5355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346592" y="531397"/>
            <a:ext cx="9875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II</a:t>
            </a:r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. İklim Değişikliği ile Mücadele ve Avrupa Yeşil </a:t>
            </a:r>
            <a:r>
              <a:rPr lang="tr-TR" sz="2400" b="1" dirty="0" err="1">
                <a:solidFill>
                  <a:srgbClr val="2A3E6E"/>
                </a:solidFill>
                <a:latin typeface="Myriad Pro" panose="020B0503030403020204" pitchFamily="34" charset="0"/>
              </a:rPr>
              <a:t>Mutabakatı’na</a:t>
            </a:r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 İlişkin Yapılan İç Çalışmalar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07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01" y="1307326"/>
            <a:ext cx="3499134" cy="3190094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3" y="1517616"/>
            <a:ext cx="2629052" cy="2675795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75" y="2020316"/>
            <a:ext cx="1725695" cy="1753732"/>
          </a:xfrm>
          <a:prstGeom prst="rect">
            <a:avLst/>
          </a:prstGeom>
        </p:spPr>
      </p:pic>
      <p:sp>
        <p:nvSpPr>
          <p:cNvPr id="25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1271725" y="2443276"/>
            <a:ext cx="154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İlk karbon-nötr kıta olma hedefi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07" y="1137089"/>
            <a:ext cx="3608854" cy="3256197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56" y="1641632"/>
            <a:ext cx="2283928" cy="2195847"/>
          </a:xfrm>
          <a:prstGeom prst="rect">
            <a:avLst/>
          </a:prstGeom>
        </p:spPr>
      </p:pic>
      <p:sp>
        <p:nvSpPr>
          <p:cNvPr id="29" name="Metin kutusu 28"/>
          <p:cNvSpPr txBox="1"/>
          <p:nvPr/>
        </p:nvSpPr>
        <p:spPr>
          <a:xfrm>
            <a:off x="4708303" y="1944113"/>
            <a:ext cx="1737633" cy="202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2030 Sera Gazı Emisyon </a:t>
            </a:r>
            <a:r>
              <a:rPr lang="tr-TR" b="1" dirty="0" err="1">
                <a:solidFill>
                  <a:srgbClr val="C6A363"/>
                </a:solidFill>
                <a:latin typeface="Myriad Pro" panose="020B0503030403020204" pitchFamily="34" charset="0"/>
              </a:rPr>
              <a:t>Azaltım</a:t>
            </a: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 Hedefinin Yükseltilmesi</a:t>
            </a:r>
          </a:p>
          <a:p>
            <a:pPr algn="ctr">
              <a:defRPr/>
            </a:pPr>
            <a:r>
              <a:rPr lang="tr-TR" b="1">
                <a:solidFill>
                  <a:srgbClr val="C6A363"/>
                </a:solidFill>
                <a:latin typeface="Myriad Pro" panose="020B0503030403020204" pitchFamily="34" charset="0"/>
              </a:rPr>
              <a:t>(%55</a:t>
            </a: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)</a:t>
            </a:r>
          </a:p>
          <a:p>
            <a:pPr algn="ctr">
              <a:defRPr/>
            </a:pPr>
            <a:endParaRPr lang="tr-TR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036442" y="513481"/>
            <a:ext cx="786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Avrupa Yeşil Mutabakatı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896" y="1902187"/>
            <a:ext cx="2069814" cy="1989991"/>
          </a:xfrm>
          <a:prstGeom prst="rect">
            <a:avLst/>
          </a:prstGeom>
        </p:spPr>
      </p:pic>
      <p:sp>
        <p:nvSpPr>
          <p:cNvPr id="31" name="Metin kutusu 30"/>
          <p:cNvSpPr txBox="1"/>
          <p:nvPr/>
        </p:nvSpPr>
        <p:spPr>
          <a:xfrm>
            <a:off x="8655189" y="2255350"/>
            <a:ext cx="2088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Tüm politika enstrümanlarının gözden geçirilmesi</a:t>
            </a:r>
          </a:p>
        </p:txBody>
      </p:sp>
      <p:sp>
        <p:nvSpPr>
          <p:cNvPr id="35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2257654" y="1624425"/>
            <a:ext cx="121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Mart 2020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339456" y="4630283"/>
            <a:ext cx="112241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rgbClr val="2A3E6E"/>
                </a:solidFill>
                <a:latin typeface="Myriad Pro" panose="020B0503030403020204" pitchFamily="34" charset="0"/>
              </a:rPr>
              <a:t>2050 yılında İklim-Nötr ilk kıta olma hedefi, iklim değişikliği ile mücadeleyi AB’nin en öncelikli politika alanı haline getirmiştir. </a:t>
            </a:r>
            <a:r>
              <a:rPr lang="tr-TR" sz="2000" dirty="0">
                <a:solidFill>
                  <a:srgbClr val="1E315D"/>
                </a:solidFill>
              </a:rPr>
              <a:t>11 Aralık 2019 tarihinde açıklanan AYM, önümüzdeki yıllarda AB’nin tüm politikalarının iklim değişikliği ekseninde şekillendirilmesini öngörmektedir.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000" b="1" dirty="0">
                <a:solidFill>
                  <a:srgbClr val="2A3E6E"/>
                </a:solidFill>
                <a:latin typeface="Myriad Pro" panose="020B0503030403020204" pitchFamily="34" charset="0"/>
              </a:rPr>
              <a:t>AB 2050 yılına kadar sanayisinin dönüşümünü gerektiren yeni bir büyüme stratejisi benimseyeceğini açıklamıştır.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1E31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26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80" y="1098084"/>
            <a:ext cx="6245739" cy="5618136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55" y="2414197"/>
            <a:ext cx="3279879" cy="2900971"/>
          </a:xfrm>
          <a:prstGeom prst="rect">
            <a:avLst/>
          </a:prstGeom>
        </p:spPr>
      </p:pic>
      <p:sp>
        <p:nvSpPr>
          <p:cNvPr id="18" name="Slayt Numarası Yer Tutucusu 17"/>
          <p:cNvSpPr txBox="1">
            <a:spLocks/>
          </p:cNvSpPr>
          <p:nvPr/>
        </p:nvSpPr>
        <p:spPr>
          <a:xfrm>
            <a:off x="9173202" y="63510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tr-TR" altLang="tr-TR" dirty="0">
              <a:latin typeface="Myriad Pro" panose="020B050303040302020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1" y="3571833"/>
            <a:ext cx="2258674" cy="1904456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13" y="1733867"/>
            <a:ext cx="1792908" cy="1527907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56" y="1013146"/>
            <a:ext cx="4798185" cy="2839844"/>
          </a:xfrm>
          <a:prstGeom prst="rect">
            <a:avLst/>
          </a:prstGeom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296005" y="373703"/>
            <a:ext cx="948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AYM Çalışma Grubu</a:t>
            </a:r>
            <a:endParaRPr lang="tr-TR" sz="24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37" name="Metin kutusu 36"/>
          <p:cNvSpPr txBox="1"/>
          <p:nvPr/>
        </p:nvSpPr>
        <p:spPr>
          <a:xfrm>
            <a:off x="4626228" y="3045899"/>
            <a:ext cx="24259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2400" b="1" dirty="0">
                <a:solidFill>
                  <a:srgbClr val="C6A363"/>
                </a:solidFill>
                <a:latin typeface="Myriad Pro" panose="020B0503030403020204" pitchFamily="34" charset="0"/>
              </a:rPr>
              <a:t>Yeşil Mutabakat Çalışma Grubu</a:t>
            </a:r>
          </a:p>
          <a:p>
            <a:pPr algn="ctr">
              <a:defRPr/>
            </a:pPr>
            <a:endParaRPr lang="tr-TR" sz="1600" b="1" dirty="0">
              <a:solidFill>
                <a:srgbClr val="C6A363"/>
              </a:solidFill>
              <a:latin typeface="Myriad Pro" panose="020B0503030403020204" pitchFamily="34" charset="0"/>
            </a:endParaRPr>
          </a:p>
          <a:p>
            <a:pPr algn="ctr">
              <a:defRPr/>
            </a:pPr>
            <a:endParaRPr lang="tr-TR" sz="1600" b="1" dirty="0">
              <a:solidFill>
                <a:srgbClr val="C6A363"/>
              </a:solidFill>
              <a:latin typeface="Myriad Pro" panose="020B0503030403020204" pitchFamily="34" charset="0"/>
            </a:endParaRPr>
          </a:p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2021/15 Sayılı </a:t>
            </a:r>
          </a:p>
          <a:p>
            <a:pPr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CB Genelgesi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867265" y="2103228"/>
            <a:ext cx="1465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Teknik Toplantılar</a:t>
            </a:r>
          </a:p>
        </p:txBody>
      </p:sp>
      <p:pic>
        <p:nvPicPr>
          <p:cNvPr id="52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10" y="4910630"/>
            <a:ext cx="1866123" cy="1805590"/>
          </a:xfrm>
          <a:prstGeom prst="rect">
            <a:avLst/>
          </a:prstGeom>
        </p:spPr>
      </p:pic>
      <p:sp>
        <p:nvSpPr>
          <p:cNvPr id="53" name="Dikdörtgen 52"/>
          <p:cNvSpPr/>
          <p:nvPr/>
        </p:nvSpPr>
        <p:spPr>
          <a:xfrm>
            <a:off x="1073191" y="3871738"/>
            <a:ext cx="1231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İstişare Kurulu Üyeleri ile Toplantı</a:t>
            </a:r>
          </a:p>
        </p:txBody>
      </p:sp>
      <p:sp>
        <p:nvSpPr>
          <p:cNvPr id="54" name="Dikdörtgen 53"/>
          <p:cNvSpPr/>
          <p:nvPr/>
        </p:nvSpPr>
        <p:spPr>
          <a:xfrm>
            <a:off x="2957542" y="5202924"/>
            <a:ext cx="193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Bakan yardımcıları nezdinde toplantılar</a:t>
            </a:r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68" y="3411727"/>
            <a:ext cx="1759964" cy="1527907"/>
          </a:xfrm>
          <a:prstGeom prst="rect">
            <a:avLst/>
          </a:prstGeom>
        </p:spPr>
      </p:pic>
      <p:sp>
        <p:nvSpPr>
          <p:cNvPr id="56" name="Dikdörtgen 55"/>
          <p:cNvSpPr/>
          <p:nvPr/>
        </p:nvSpPr>
        <p:spPr>
          <a:xfrm>
            <a:off x="2161463" y="3786293"/>
            <a:ext cx="193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Sektör</a:t>
            </a:r>
          </a:p>
          <a:p>
            <a:pPr algn="ctr"/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toplantıları</a:t>
            </a:r>
          </a:p>
        </p:txBody>
      </p:sp>
      <p:sp>
        <p:nvSpPr>
          <p:cNvPr id="2" name="Dikdörtgen 1"/>
          <p:cNvSpPr/>
          <p:nvPr/>
        </p:nvSpPr>
        <p:spPr>
          <a:xfrm>
            <a:off x="7602061" y="1058843"/>
            <a:ext cx="43143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Ticaret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Cumhurbaşkanlığı Strateji ve Bütçe Başkanlığı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Çalışma ve Sosyal Güvenlik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Çevre, Şehircilik ve İklim Değişikliği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Dışişleri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Enerji ve Tabii Kaynaklar Bakanlığı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Hazine ve Maliye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Milli Eğitim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Sanayi ve Teknoloji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Tarım ve Orman Bakanlığı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Ulaştırma ve Altyapı Bakanlığı</a:t>
            </a:r>
          </a:p>
        </p:txBody>
      </p:sp>
      <p:pic>
        <p:nvPicPr>
          <p:cNvPr id="66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57" y="4109458"/>
            <a:ext cx="4533900" cy="1177985"/>
          </a:xfrm>
          <a:prstGeom prst="rect">
            <a:avLst/>
          </a:prstGeom>
        </p:spPr>
      </p:pic>
      <p:pic>
        <p:nvPicPr>
          <p:cNvPr id="67" name="Picture 11">
            <a:extLst>
              <a:ext uri="{FF2B5EF4-FFF2-40B4-BE49-F238E27FC236}">
                <a16:creationId xmlns:a16="http://schemas.microsoft.com/office/drawing/2014/main" id="{00874817-E216-4DE7-AC63-70D69EE30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60" y="5398487"/>
            <a:ext cx="4533900" cy="1177985"/>
          </a:xfrm>
          <a:prstGeom prst="rect">
            <a:avLst/>
          </a:prstGeom>
        </p:spPr>
      </p:pic>
      <p:sp>
        <p:nvSpPr>
          <p:cNvPr id="68" name="Dikdörtgen 67"/>
          <p:cNvSpPr/>
          <p:nvPr/>
        </p:nvSpPr>
        <p:spPr>
          <a:xfrm>
            <a:off x="8158865" y="4334977"/>
            <a:ext cx="3442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Yeşil Mutabakat Eylem Planı</a:t>
            </a:r>
            <a:endParaRPr lang="tr-TR" sz="2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9" name="Dikdörtgen 68"/>
          <p:cNvSpPr/>
          <p:nvPr/>
        </p:nvSpPr>
        <p:spPr>
          <a:xfrm>
            <a:off x="8139849" y="5572256"/>
            <a:ext cx="3442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AB Nezdinde yürütülen çalışmalar</a:t>
            </a:r>
            <a:endParaRPr lang="tr-TR" sz="2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61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7B0AE-81A3-4E18-A2B7-604FCA2A6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34" y="1652947"/>
            <a:ext cx="8723374" cy="3675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436A9-4135-44F1-8CFD-61B9961A6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69" y="1077830"/>
            <a:ext cx="5509809" cy="37620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E8783A-3A0B-4A67-A0A8-5BD219FD30E6}"/>
              </a:ext>
            </a:extLst>
          </p:cNvPr>
          <p:cNvSpPr txBox="1"/>
          <p:nvPr/>
        </p:nvSpPr>
        <p:spPr>
          <a:xfrm>
            <a:off x="2258461" y="411571"/>
            <a:ext cx="977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Yeşil Mutabakat Eylem Planı &amp; Cumhurbaşkanlığı Genelgesi</a:t>
            </a:r>
          </a:p>
          <a:p>
            <a:pPr algn="r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16 Temmuz 2021</a:t>
            </a:r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5745094E-FACA-4C20-B501-8CD9DB164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80" y="4032900"/>
            <a:ext cx="1562356" cy="1478070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144A8085-C298-4C50-8D37-E09D1A948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94" y="3856141"/>
            <a:ext cx="1447010" cy="1370023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1952397D-4AF4-4515-BD1C-801818681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19" y="3416028"/>
            <a:ext cx="1375553" cy="136897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65060F95-8AD2-4692-BCE0-1A1608633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20" y="1257480"/>
            <a:ext cx="1337703" cy="1331301"/>
          </a:xfrm>
          <a:prstGeom prst="rect">
            <a:avLst/>
          </a:prstGeom>
        </p:spPr>
      </p:pic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id="{8A7B2906-D309-4FF4-BC0D-CAD59FBEAF39}"/>
              </a:ext>
            </a:extLst>
          </p:cNvPr>
          <p:cNvSpPr txBox="1"/>
          <p:nvPr/>
        </p:nvSpPr>
        <p:spPr>
          <a:xfrm>
            <a:off x="7859478" y="1718197"/>
            <a:ext cx="998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Diplomasi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(3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TextBox 38">
            <a:hlinkClick r:id="" action="ppaction://noaction"/>
            <a:extLst>
              <a:ext uri="{FF2B5EF4-FFF2-40B4-BE49-F238E27FC236}">
                <a16:creationId xmlns:a16="http://schemas.microsoft.com/office/drawing/2014/main" id="{A7AE538F-C7FF-4F2A-A53A-A53CEBC1AAE7}"/>
              </a:ext>
            </a:extLst>
          </p:cNvPr>
          <p:cNvSpPr txBox="1"/>
          <p:nvPr/>
        </p:nvSpPr>
        <p:spPr>
          <a:xfrm>
            <a:off x="9662452" y="3745257"/>
            <a:ext cx="1311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Sürdürülebilir Akıllı Ulaşım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(10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sp>
        <p:nvSpPr>
          <p:cNvPr id="40" name="TextBox 39">
            <a:hlinkClick r:id="" action="ppaction://noaction"/>
            <a:extLst>
              <a:ext uri="{FF2B5EF4-FFF2-40B4-BE49-F238E27FC236}">
                <a16:creationId xmlns:a16="http://schemas.microsoft.com/office/drawing/2014/main" id="{FDE9DB13-CF7B-4BD8-84FE-53D44BAD3D5E}"/>
              </a:ext>
            </a:extLst>
          </p:cNvPr>
          <p:cNvSpPr txBox="1"/>
          <p:nvPr/>
        </p:nvSpPr>
        <p:spPr>
          <a:xfrm>
            <a:off x="4702095" y="4413510"/>
            <a:ext cx="1674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Temiz, Ekonomik  </a:t>
            </a:r>
          </a:p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Güvenli Enerji  Arzı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(5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pic>
        <p:nvPicPr>
          <p:cNvPr id="47" name="Picture 28">
            <a:hlinkClick r:id="" action="ppaction://noaction"/>
            <a:extLst>
              <a:ext uri="{FF2B5EF4-FFF2-40B4-BE49-F238E27FC236}">
                <a16:creationId xmlns:a16="http://schemas.microsoft.com/office/drawing/2014/main" id="{144A8085-C298-4C50-8D37-E09D1A948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51" y="2436751"/>
            <a:ext cx="1431113" cy="1320368"/>
          </a:xfrm>
          <a:prstGeom prst="rect">
            <a:avLst/>
          </a:prstGeom>
        </p:spPr>
      </p:pic>
      <p:pic>
        <p:nvPicPr>
          <p:cNvPr id="49" name="Picture 30">
            <a:hlinkClick r:id="" action="ppaction://noaction"/>
            <a:extLst>
              <a:ext uri="{FF2B5EF4-FFF2-40B4-BE49-F238E27FC236}">
                <a16:creationId xmlns:a16="http://schemas.microsoft.com/office/drawing/2014/main" id="{65060F95-8AD2-4692-BCE0-1A1608633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03" y="1369419"/>
            <a:ext cx="1403675" cy="1304924"/>
          </a:xfrm>
          <a:prstGeom prst="rect">
            <a:avLst/>
          </a:prstGeom>
        </p:spPr>
      </p:pic>
      <p:sp>
        <p:nvSpPr>
          <p:cNvPr id="50" name="TextBox 39">
            <a:hlinkClick r:id="" action="ppaction://noaction"/>
            <a:extLst>
              <a:ext uri="{FF2B5EF4-FFF2-40B4-BE49-F238E27FC236}">
                <a16:creationId xmlns:a16="http://schemas.microsoft.com/office/drawing/2014/main" id="{FDE9DB13-CF7B-4BD8-84FE-53D44BAD3D5E}"/>
              </a:ext>
            </a:extLst>
          </p:cNvPr>
          <p:cNvSpPr txBox="1"/>
          <p:nvPr/>
        </p:nvSpPr>
        <p:spPr>
          <a:xfrm>
            <a:off x="1640587" y="2676161"/>
            <a:ext cx="1502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Yeşil ve Döngüsel Ekonomi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(23 Eylem)</a:t>
            </a:r>
          </a:p>
        </p:txBody>
      </p:sp>
      <p:pic>
        <p:nvPicPr>
          <p:cNvPr id="32" name="Picture 7">
            <a:hlinkClick r:id="" action="ppaction://noaction"/>
            <a:extLst>
              <a:ext uri="{FF2B5EF4-FFF2-40B4-BE49-F238E27FC236}">
                <a16:creationId xmlns:a16="http://schemas.microsoft.com/office/drawing/2014/main" id="{5745094E-FACA-4C20-B501-8CD9DB164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32" y="3942110"/>
            <a:ext cx="1350544" cy="1344081"/>
          </a:xfrm>
          <a:prstGeom prst="rect">
            <a:avLst/>
          </a:prstGeom>
        </p:spPr>
      </p:pic>
      <p:sp>
        <p:nvSpPr>
          <p:cNvPr id="33" name="TextBox 33">
            <a:hlinkClick r:id="" action="ppaction://noaction"/>
            <a:extLst>
              <a:ext uri="{FF2B5EF4-FFF2-40B4-BE49-F238E27FC236}">
                <a16:creationId xmlns:a16="http://schemas.microsoft.com/office/drawing/2014/main" id="{8A7B2906-D309-4FF4-BC0D-CAD59FBEAF39}"/>
              </a:ext>
            </a:extLst>
          </p:cNvPr>
          <p:cNvSpPr txBox="1"/>
          <p:nvPr/>
        </p:nvSpPr>
        <p:spPr>
          <a:xfrm>
            <a:off x="2772265" y="4184754"/>
            <a:ext cx="1188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Yeşil</a:t>
            </a:r>
          </a:p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Finansman </a:t>
            </a:r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(11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pic>
        <p:nvPicPr>
          <p:cNvPr id="25" name="Picture 28">
            <a:hlinkClick r:id="" action="ppaction://noaction"/>
            <a:extLst>
              <a:ext uri="{FF2B5EF4-FFF2-40B4-BE49-F238E27FC236}">
                <a16:creationId xmlns:a16="http://schemas.microsoft.com/office/drawing/2014/main" id="{144A8085-C298-4C50-8D37-E09D1A948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71" y="1957854"/>
            <a:ext cx="1422831" cy="1307591"/>
          </a:xfrm>
          <a:prstGeom prst="rect">
            <a:avLst/>
          </a:prstGeom>
        </p:spPr>
      </p:pic>
      <p:sp>
        <p:nvSpPr>
          <p:cNvPr id="26" name="TextBox 37">
            <a:hlinkClick r:id="" action="ppaction://noaction"/>
            <a:extLst>
              <a:ext uri="{FF2B5EF4-FFF2-40B4-BE49-F238E27FC236}">
                <a16:creationId xmlns:a16="http://schemas.microsoft.com/office/drawing/2014/main" id="{F9703608-1F23-40E2-89B5-E3A9F9322CE9}"/>
              </a:ext>
            </a:extLst>
          </p:cNvPr>
          <p:cNvSpPr txBox="1"/>
          <p:nvPr/>
        </p:nvSpPr>
        <p:spPr>
          <a:xfrm>
            <a:off x="9145073" y="2186351"/>
            <a:ext cx="1448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İklim Değişikliği ile Mücadele 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(11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TextBox 37">
            <a:hlinkClick r:id="" action="ppaction://noaction"/>
            <a:extLst>
              <a:ext uri="{FF2B5EF4-FFF2-40B4-BE49-F238E27FC236}">
                <a16:creationId xmlns:a16="http://schemas.microsoft.com/office/drawing/2014/main" id="{F9703608-1F23-40E2-89B5-E3A9F9322CE9}"/>
              </a:ext>
            </a:extLst>
          </p:cNvPr>
          <p:cNvSpPr txBox="1"/>
          <p:nvPr/>
        </p:nvSpPr>
        <p:spPr>
          <a:xfrm>
            <a:off x="2988896" y="1760271"/>
            <a:ext cx="1448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Sınırda Karbon Düzenlemesi 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(6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sp>
        <p:nvSpPr>
          <p:cNvPr id="28" name="TextBox 38">
            <a:hlinkClick r:id="" action="ppaction://noaction"/>
            <a:extLst>
              <a:ext uri="{FF2B5EF4-FFF2-40B4-BE49-F238E27FC236}">
                <a16:creationId xmlns:a16="http://schemas.microsoft.com/office/drawing/2014/main" id="{A7AE538F-C7FF-4F2A-A53A-A53CEBC1AAE7}"/>
              </a:ext>
            </a:extLst>
          </p:cNvPr>
          <p:cNvSpPr txBox="1"/>
          <p:nvPr/>
        </p:nvSpPr>
        <p:spPr>
          <a:xfrm>
            <a:off x="8000220" y="4267002"/>
            <a:ext cx="137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Sürdürülebilir Tarım 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(11 Eylem)</a:t>
            </a:r>
            <a:endParaRPr lang="fi-FI" sz="1400" b="1" dirty="0">
              <a:solidFill>
                <a:srgbClr val="C6A363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03751" y="5461663"/>
            <a:ext cx="113179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Çalışma Grubu’nca yürütülecek çalışmalarla ilgili bir yol haritası oluşturulması hedeflenmiş ve tüm Bakanlıklarımızın ortak mutabakatı ile bir eylem planı hazırlanmış olup Yeşil Mutabakat Eylem Planı 16 Temmuz 2021 tarihinde yayınlanmıştır.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Eylem Planı</a:t>
            </a: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, AYM kapsamında ülkemizi etkileyecek 8 ana başlık ve bilinçlendirmeye yönelik faaliyetleri içeren bir başlık olmak üzere </a:t>
            </a: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9 ana başlıkta tüm Bakanlıklarımız tarafından uygun görülen 81 eylemi</a:t>
            </a: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 içermektedir.  </a:t>
            </a:r>
          </a:p>
        </p:txBody>
      </p:sp>
      <p:pic>
        <p:nvPicPr>
          <p:cNvPr id="35" name="Picture 28">
            <a:hlinkClick r:id="" action="ppaction://noaction"/>
            <a:extLst>
              <a:ext uri="{FF2B5EF4-FFF2-40B4-BE49-F238E27FC236}">
                <a16:creationId xmlns:a16="http://schemas.microsoft.com/office/drawing/2014/main" id="{144A8085-C298-4C50-8D37-E09D1A948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62" y="1426517"/>
            <a:ext cx="1431113" cy="1320368"/>
          </a:xfrm>
          <a:prstGeom prst="rect">
            <a:avLst/>
          </a:prstGeom>
        </p:spPr>
      </p:pic>
      <p:sp>
        <p:nvSpPr>
          <p:cNvPr id="36" name="TextBox 39">
            <a:hlinkClick r:id="" action="ppaction://noaction"/>
            <a:extLst>
              <a:ext uri="{FF2B5EF4-FFF2-40B4-BE49-F238E27FC236}">
                <a16:creationId xmlns:a16="http://schemas.microsoft.com/office/drawing/2014/main" id="{FDE9DB13-CF7B-4BD8-84FE-53D44BAD3D5E}"/>
              </a:ext>
            </a:extLst>
          </p:cNvPr>
          <p:cNvSpPr txBox="1"/>
          <p:nvPr/>
        </p:nvSpPr>
        <p:spPr>
          <a:xfrm>
            <a:off x="10684241" y="1724539"/>
            <a:ext cx="1393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Bilinçlendirme Faaliyetleri </a:t>
            </a:r>
          </a:p>
          <a:p>
            <a:pPr algn="ctr"/>
            <a:r>
              <a:rPr lang="tr-TR" sz="1400" b="1" dirty="0">
                <a:solidFill>
                  <a:srgbClr val="C6A363"/>
                </a:solidFill>
                <a:latin typeface="Myriad Pro" panose="020B0503030403020204" pitchFamily="34" charset="0"/>
              </a:rPr>
              <a:t>(1 Eylem)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5735959" y="1976932"/>
            <a:ext cx="1409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Eylem Planı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09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347230" y="514820"/>
            <a:ext cx="9574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«Yeşil ve Döngüsel Ekonomi» başlığı altında yer alan başlıca eylemler (22 Eylem)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63820" y="1170308"/>
            <a:ext cx="932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1" i="0" u="sng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7" name="Picture 30">
            <a:extLst>
              <a:ext uri="{FF2B5EF4-FFF2-40B4-BE49-F238E27FC236}">
                <a16:creationId xmlns:a16="http://schemas.microsoft.com/office/drawing/2014/main" id="{65060F95-8AD2-4692-BCE0-1A160863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11" y="992652"/>
            <a:ext cx="1934678" cy="179857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406566" y="1634199"/>
            <a:ext cx="107547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Ülkemizin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Döngüsel Ekonomi Eylem Planının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hazırlanması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Öncelikli sektörlerin detaylı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etki ve ihtiyaç analizi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çalışmaları yapmaya yönlendirilmesi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Yeşil OSB Sertifikasyon sisteminin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uygulamaya alınmasına yönelik olarak </a:t>
            </a:r>
            <a:b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</a:b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teknik ve idari çalışmaların tamamlanması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Yeşil dönüşüm için gerekli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teknolojik altyapının güçlendirilmesi için AR-GE çalışmalarının desteklenmesi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AB Sürdürülebilir Ürün İnisiyatifi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,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kimyasallar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mevzuatlarına uyum çalışmaları yürütülmesi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İçme suyu kaynaklarında endokrin bozucu kimyasalların izlenmesi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Tekstil sektöründe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temiz üretim mevzuatının güncellenmesi ve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d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eri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sektörü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için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temiz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üretim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mevzuatının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oluşturulması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AB Entegre Kirlilik Önleme ve Kontrol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mevzuatının uygulanmasına yönelik ulusal eylem planı ile genel ve </a:t>
            </a:r>
            <a:r>
              <a:rPr kumimoji="0" lang="tr-TR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sektörel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ulusal mevzuatın hazırlanması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Ulusal Sürdürülebilir Tüketim ve Üretim Eylem Planının 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hazırlanması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Arıtılmış atık suların kullanımının geliştirilmesi ve yaygınlaştırılmasının sağlanması ve </a:t>
            </a:r>
            <a:r>
              <a:rPr kumimoji="0" lang="tr-TR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“Su Yeniden Kullanım Ulusal Master Planı” hazırlanması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FDE9DB13-CF7B-4BD8-84FE-53D44BAD3D5E}"/>
              </a:ext>
            </a:extLst>
          </p:cNvPr>
          <p:cNvSpPr txBox="1"/>
          <p:nvPr/>
        </p:nvSpPr>
        <p:spPr>
          <a:xfrm>
            <a:off x="10201782" y="1444032"/>
            <a:ext cx="158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6A363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Yeşil ve Döngüsel Ekonomi</a:t>
            </a:r>
          </a:p>
        </p:txBody>
      </p:sp>
      <p:sp>
        <p:nvSpPr>
          <p:cNvPr id="8" name="Metin kutusu 7">
            <a:hlinkClick r:id="rId3" action="ppaction://hlinksldjump"/>
          </p:cNvPr>
          <p:cNvSpPr txBox="1"/>
          <p:nvPr/>
        </p:nvSpPr>
        <p:spPr>
          <a:xfrm>
            <a:off x="263820" y="6288765"/>
            <a:ext cx="461728" cy="368357"/>
          </a:xfrm>
          <a:prstGeom prst="rect">
            <a:avLst/>
          </a:prstGeom>
          <a:solidFill>
            <a:srgbClr val="18255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50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347230" y="514820"/>
            <a:ext cx="957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«Yeşil ve Döngüsel Ekonomi» başlığı altında yer alan başlıca eylemler</a:t>
            </a:r>
          </a:p>
        </p:txBody>
      </p:sp>
      <p:pic>
        <p:nvPicPr>
          <p:cNvPr id="7" name="Picture 30">
            <a:extLst>
              <a:ext uri="{FF2B5EF4-FFF2-40B4-BE49-F238E27FC236}">
                <a16:creationId xmlns:a16="http://schemas.microsoft.com/office/drawing/2014/main" id="{65060F95-8AD2-4692-BCE0-1A160863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497" y="881411"/>
            <a:ext cx="1934678" cy="179857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551668" y="1995130"/>
            <a:ext cx="1096514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Havza bazında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sektörel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olarak ve s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ektörel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u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t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ahsis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p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lanlarında su kullanan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      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sektörlere ilişkin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su ayak izi hesaplanması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Su kaynaklarının yönetiminde uzaktan algılama,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sensörler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ve bilişim uygulamalarının su kaynakları yönetiminde kullanımı, faydaları, gelişmeye açık yönleri üzerinde araştırmalar yapılması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Türkiye Çevre Etiketi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Sisteminin yaygınlaştırılması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Çevre etiketi ve atık yönetimi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konularında başta KOBİ’ler olmak üzere firmaların bilgilendirilmesi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26 Düzey 2 Bölgesinde kurulu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Kalkınma Ajansları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tarafından bölgelerde yeşil ve döngüsel ekonomiye geçişi sağlamak amacıyla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kaynak verimliliği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çalışmaları yürütülmesi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Sanayinin yeşil ve döngüsel ekonomiye geçişine ve emisyon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azaltımına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katkıda bulunacak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IPA finansmanlı projelerin desteklenmesi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Sürdürülebilir Ürün İnisiyatifi, AB yasal çerçevesi ve bu kapsamda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sektörel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stratejilerin açıklanmasının akabinde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</a:t>
            </a:r>
            <a:r>
              <a:rPr kumimoji="0" lang="tr-T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sektörel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bazda bilgilendirme faaliyetleri gerçekleştirilmesi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charset="0"/>
                <a:ea typeface="+mn-ea"/>
                <a:cs typeface="+mn-cs"/>
              </a:rPr>
              <a:t>  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FDE9DB13-CF7B-4BD8-84FE-53D44BAD3D5E}"/>
              </a:ext>
            </a:extLst>
          </p:cNvPr>
          <p:cNvSpPr txBox="1"/>
          <p:nvPr/>
        </p:nvSpPr>
        <p:spPr>
          <a:xfrm>
            <a:off x="10234624" y="1199912"/>
            <a:ext cx="158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6A363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Yeşil ve Döngüsel Ekonomi</a:t>
            </a:r>
          </a:p>
        </p:txBody>
      </p:sp>
    </p:spTree>
    <p:extLst>
      <p:ext uri="{BB962C8B-B14F-4D97-AF65-F5344CB8AC3E}">
        <p14:creationId xmlns:p14="http://schemas.microsoft.com/office/powerpoint/2010/main" val="387687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>
            <a:extLst>
              <a:ext uri="{FF2B5EF4-FFF2-40B4-BE49-F238E27FC236}">
                <a16:creationId xmlns:a16="http://schemas.microsoft.com/office/drawing/2014/main" id="{7EE8783A-3A0B-4A67-A0A8-5BD219FD30E6}"/>
              </a:ext>
            </a:extLst>
          </p:cNvPr>
          <p:cNvSpPr txBox="1"/>
          <p:nvPr/>
        </p:nvSpPr>
        <p:spPr>
          <a:xfrm>
            <a:off x="2213541" y="523024"/>
            <a:ext cx="977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Yeşil Mutabakat Eylem Planı İhtisas Çalışma Grupları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66480" y="1971625"/>
            <a:ext cx="11317996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tr-TR" sz="1750" b="1" dirty="0">
              <a:solidFill>
                <a:srgbClr val="2A3E6E"/>
              </a:solidFill>
              <a:latin typeface="Myriad Pro" panose="020B0503030403020204" pitchFamily="34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8D3B3E3A-EF39-4231-8F64-9D6875BBD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28883"/>
              </p:ext>
            </p:extLst>
          </p:nvPr>
        </p:nvGraphicFramePr>
        <p:xfrm>
          <a:off x="1625600" y="1523179"/>
          <a:ext cx="8974255" cy="4809888"/>
        </p:xfrm>
        <a:graphic>
          <a:graphicData uri="http://schemas.openxmlformats.org/drawingml/2006/table">
            <a:tbl>
              <a:tblPr firstRow="1" firstCol="1" bandRow="1"/>
              <a:tblGrid>
                <a:gridCol w="348805">
                  <a:extLst>
                    <a:ext uri="{9D8B030D-6E8A-4147-A177-3AD203B41FA5}">
                      <a16:colId xmlns:a16="http://schemas.microsoft.com/office/drawing/2014/main" val="4081480035"/>
                    </a:ext>
                  </a:extLst>
                </a:gridCol>
                <a:gridCol w="4457171">
                  <a:extLst>
                    <a:ext uri="{9D8B030D-6E8A-4147-A177-3AD203B41FA5}">
                      <a16:colId xmlns:a16="http://schemas.microsoft.com/office/drawing/2014/main" val="1346838693"/>
                    </a:ext>
                  </a:extLst>
                </a:gridCol>
                <a:gridCol w="4168279">
                  <a:extLst>
                    <a:ext uri="{9D8B030D-6E8A-4147-A177-3AD203B41FA5}">
                      <a16:colId xmlns:a16="http://schemas.microsoft.com/office/drawing/2014/main" val="2285763204"/>
                    </a:ext>
                  </a:extLst>
                </a:gridCol>
              </a:tblGrid>
              <a:tr h="28218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YEŞİL MUTABAKAT EYLEM PLANI İHTİSAS ÇALIŞMA GRUPLARI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676505"/>
                  </a:ext>
                </a:extLst>
              </a:tr>
              <a:tr h="21065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İhtisas Çalışma Grubu 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İÇG Koordinatörü Kurum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916530"/>
                  </a:ext>
                </a:extLst>
              </a:tr>
              <a:tr h="20737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AB SKDM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Ticaret Bakanlığı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094122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Ulusal Karbon Fiyatlandırma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Çevre, Şehircilik ve İklim Değişikliği Bakanlığı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117016"/>
                  </a:ext>
                </a:extLst>
              </a:tr>
              <a:tr h="243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Ulusal Döngüsel Ekonomi Eylem Planı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Çevre, Şehircilik ve İklim Değişikliği Bakanlığı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328763"/>
                  </a:ext>
                </a:extLst>
              </a:tr>
              <a:tr h="201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Teknolojik Dönüşüm/Gelişim İhtisas Çalışma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Sanayi ve Teknoloji Bakanlığı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021684"/>
                  </a:ext>
                </a:extLst>
              </a:tr>
              <a:tr h="2359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Sürdürülebilir Nihai Tüketim İhtisas Çalışma Grubu 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Ticaret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552224"/>
                  </a:ext>
                </a:extLst>
              </a:tr>
              <a:tr h="2447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6 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Sürdürülebilir Tüketim ve Üretim Eylem Planı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Çevre, Şehircilik ve İklim Değişikliği Bakanlığı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91061"/>
                  </a:ext>
                </a:extLst>
              </a:tr>
              <a:tr h="2031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Sıfır Kirlilik Eylemi İhtisas Çalışma Grubu 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Çevre, Şehircilik ve İklim Değişikliği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34854"/>
                  </a:ext>
                </a:extLst>
              </a:tr>
              <a:tr h="1600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Çelik Sektörü İhtisas Çalışma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Sanayi ve Teknoloji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034128"/>
                  </a:ext>
                </a:extLst>
              </a:tr>
              <a:tr h="25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Alüminyum Sektörü İhtisas Çalışma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Sanayi ve Teknoloji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264827"/>
                  </a:ext>
                </a:extLst>
              </a:tr>
              <a:tr h="215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Çimento Sektörü İhtisas Çalışma Grubu</a:t>
                      </a:r>
                      <a:endParaRPr lang="tr-TR" sz="1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Sanayi ve Teknoloji Bakanlığı </a:t>
                      </a:r>
                      <a:endParaRPr lang="tr-TR" sz="1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63966"/>
                  </a:ext>
                </a:extLst>
              </a:tr>
              <a:tr h="231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İnşaat Sektörü İhtisas Çalışma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Ticaret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6229640"/>
                  </a:ext>
                </a:extLst>
              </a:tr>
              <a:tr h="1830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Tekstil ve Konfeksiyon Sektörü İhtisas Çalışma Grubu</a:t>
                      </a: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Ticaret Bakanlığı</a:t>
                      </a: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378165"/>
                  </a:ext>
                </a:extLst>
              </a:tr>
              <a:tr h="222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Yeşil Finansman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Hazine ve Maliye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5094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AB Projelerinin Finansmanı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Dışişleri Bakanlığı AB Başkanlığı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083421"/>
                  </a:ext>
                </a:extLst>
              </a:tr>
              <a:tr h="190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Temiz Enerji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Enerji ve Tabi Kaynaklar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19101"/>
                  </a:ext>
                </a:extLst>
              </a:tr>
              <a:tr h="248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Sürdürülebilir Tarım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Tarım ve Orman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478019"/>
                  </a:ext>
                </a:extLst>
              </a:tr>
              <a:tr h="242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Sürdürülebilir Akıllı Hareketlilik İhtisas Çalışma Grubu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Ulaştırma ve Altyapı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035988"/>
                  </a:ext>
                </a:extLst>
              </a:tr>
              <a:tr h="216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18 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Adil Geçiş Politikaları İhtisas </a:t>
                      </a: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Çalışma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Çalışma ve Sosyal Güvenlik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544847"/>
                  </a:ext>
                </a:extLst>
              </a:tr>
              <a:tr h="184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19 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Eğitim-Öğretimde Yeşil Dönüşüm İhtisas Çalışma Grubu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Milli Eğitim Bakanlığı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697980"/>
                  </a:ext>
                </a:extLst>
              </a:tr>
              <a:tr h="216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20</a:t>
                      </a: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Sürdürülebilir Ürünlere İlişkin Teknik Mevzuat Uyumu İhtisas Çalışma Grubu</a:t>
                      </a: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Ticaret Bakanlığı</a:t>
                      </a:r>
                    </a:p>
                  </a:txBody>
                  <a:tcPr marL="44218" marR="44218" marT="8963" marB="0" anchor="ctr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770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13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ppt_sunum_format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77" y="967886"/>
            <a:ext cx="4100199" cy="124022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895601" y="4877032"/>
            <a:ext cx="6400800" cy="242625"/>
          </a:xfrm>
          <a:prstGeom prst="rect">
            <a:avLst/>
          </a:prstGeom>
        </p:spPr>
        <p:txBody>
          <a:bodyPr vert="horz" lIns="72567" tIns="36284" rIns="72567" bIns="36284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70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69CA-A047-4BAD-BB31-F7E581EB99A9}"/>
              </a:ext>
            </a:extLst>
          </p:cNvPr>
          <p:cNvSpPr txBox="1"/>
          <p:nvPr/>
        </p:nvSpPr>
        <p:spPr>
          <a:xfrm>
            <a:off x="7899" y="2843126"/>
            <a:ext cx="121841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200" b="1" dirty="0">
              <a:solidFill>
                <a:srgbClr val="D8AE63"/>
              </a:solidFill>
              <a:latin typeface="Myriad Pro" panose="020B0503030403020204" pitchFamily="34" charset="0"/>
            </a:endParaRPr>
          </a:p>
          <a:p>
            <a:pPr algn="ctr"/>
            <a:r>
              <a:rPr lang="tr-TR" sz="3600" b="1" dirty="0">
                <a:solidFill>
                  <a:srgbClr val="D8AE63"/>
                </a:solidFill>
                <a:latin typeface="Myriad Pro" panose="020B0503030403020204" pitchFamily="34" charset="0"/>
              </a:rPr>
              <a:t>Teşekkürler </a:t>
            </a:r>
          </a:p>
          <a:p>
            <a:pPr algn="ctr"/>
            <a:endParaRPr lang="tr-TR" sz="3200" b="1" i="1" dirty="0">
              <a:solidFill>
                <a:srgbClr val="D8AE63"/>
              </a:solidFill>
              <a:latin typeface="Myriad Pro" panose="020B0503030403020204" pitchFamily="34" charset="0"/>
            </a:endParaRPr>
          </a:p>
          <a:p>
            <a:pPr algn="ctr"/>
            <a:endParaRPr lang="tr-TR" sz="1600" b="1" i="1" dirty="0">
              <a:solidFill>
                <a:srgbClr val="D8AE63"/>
              </a:solidFill>
              <a:latin typeface="Myriad Pro" panose="020B0503030403020204" pitchFamily="34" charset="0"/>
            </a:endParaRPr>
          </a:p>
          <a:p>
            <a:pPr algn="ctr"/>
            <a:r>
              <a:rPr lang="tr-TR" sz="2000" b="1" smtClean="0">
                <a:solidFill>
                  <a:srgbClr val="D8AE63"/>
                </a:solidFill>
                <a:latin typeface="Myriad Pro" panose="020B0503030403020204" pitchFamily="34" charset="0"/>
              </a:rPr>
              <a:t>Özge Öktem- </a:t>
            </a:r>
            <a:r>
              <a:rPr lang="tr-TR" sz="2000" b="1" dirty="0">
                <a:solidFill>
                  <a:srgbClr val="D8AE63"/>
                </a:solidFill>
                <a:latin typeface="Myriad Pro" panose="020B0503030403020204" pitchFamily="34" charset="0"/>
              </a:rPr>
              <a:t>Ticaret Uzmanı</a:t>
            </a:r>
          </a:p>
          <a:p>
            <a:pPr algn="ctr"/>
            <a:r>
              <a:rPr lang="tr-TR" sz="2000" b="1" dirty="0">
                <a:solidFill>
                  <a:srgbClr val="D8AE63"/>
                </a:solidFill>
                <a:latin typeface="Myriad Pro" panose="020B0503030403020204" pitchFamily="34" charset="0"/>
              </a:rPr>
              <a:t>Uluslararası Anlaşmalar ve AB Genel Müdürlüğü</a:t>
            </a:r>
          </a:p>
          <a:p>
            <a:pPr algn="ctr"/>
            <a:r>
              <a:rPr lang="tr-TR" sz="2000" b="1" dirty="0">
                <a:solidFill>
                  <a:srgbClr val="D8AE63"/>
                </a:solidFill>
                <a:latin typeface="Myriad Pro" panose="020B0503030403020204" pitchFamily="34" charset="0"/>
              </a:rPr>
              <a:t>AB Tek Pazar ve Yeşil Mutabakatı Dairesi</a:t>
            </a:r>
          </a:p>
          <a:p>
            <a:pPr algn="ctr"/>
            <a:r>
              <a:rPr lang="tr-TR" sz="2000" b="1" dirty="0">
                <a:solidFill>
                  <a:srgbClr val="D8AE63"/>
                </a:solidFill>
                <a:latin typeface="Myriad Pro" panose="020B0503030403020204" pitchFamily="34" charset="0"/>
              </a:rPr>
              <a:t>karakurtd@ticaret.gov.tr / abtekpazar@ticaret.gov.tr</a:t>
            </a:r>
          </a:p>
        </p:txBody>
      </p:sp>
    </p:spTree>
    <p:extLst>
      <p:ext uri="{BB962C8B-B14F-4D97-AF65-F5344CB8AC3E}">
        <p14:creationId xmlns:p14="http://schemas.microsoft.com/office/powerpoint/2010/main" val="272505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B64BC8E-9106-4B03-8646-ED20489CB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853" y="452282"/>
            <a:ext cx="40420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alt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Avrupa Yeşil Mutabakatı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tr-TR" altLang="tr-TR" sz="3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696E1289-3619-4A49-A92E-704DAD3BA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371242"/>
              </p:ext>
            </p:extLst>
          </p:nvPr>
        </p:nvGraphicFramePr>
        <p:xfrm>
          <a:off x="1912883" y="1182025"/>
          <a:ext cx="7941122" cy="5157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Resim 4">
            <a:extLst>
              <a:ext uri="{FF2B5EF4-FFF2-40B4-BE49-F238E27FC236}">
                <a16:creationId xmlns:a16="http://schemas.microsoft.com/office/drawing/2014/main" id="{4ABAFC8E-DC0C-4F6A-98A7-70B49E07C8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302" y="1070768"/>
            <a:ext cx="457200" cy="50583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17D5481-5509-4FFE-B740-1FA0D72B29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212" y="903417"/>
            <a:ext cx="739302" cy="65175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BB44AB8-406F-494A-93D9-BB1D832A29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9055" y="4580451"/>
            <a:ext cx="729574" cy="7684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559C01D-0C1D-4CBB-9FC7-D636AC287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8481" y="5946627"/>
            <a:ext cx="642026" cy="46692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868D386-AB54-436B-B41F-334469001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5106" y="5217053"/>
            <a:ext cx="447472" cy="729574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D26C8A6-B559-4550-A258-C555C5C91B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1870" y="3825290"/>
            <a:ext cx="642026" cy="671209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E607888-50D0-4910-9944-B46A21A25F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7022" y="1656023"/>
            <a:ext cx="496111" cy="9241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34F1959-D9DD-4978-A3AE-4B4B9C2B5899}"/>
              </a:ext>
            </a:extLst>
          </p:cNvPr>
          <p:cNvSpPr/>
          <p:nvPr/>
        </p:nvSpPr>
        <p:spPr>
          <a:xfrm>
            <a:off x="266216" y="3186554"/>
            <a:ext cx="2125278" cy="118574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Sürdürülebilir Dönüşüm Finansmanı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111C0B-7E1A-4D6E-8DB0-0A209C192D89}"/>
              </a:ext>
            </a:extLst>
          </p:cNvPr>
          <p:cNvSpPr/>
          <p:nvPr/>
        </p:nvSpPr>
        <p:spPr>
          <a:xfrm>
            <a:off x="9020802" y="3004838"/>
            <a:ext cx="2269863" cy="128004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Adil Dönüşüm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6DF94F82-0534-47BB-B95D-2734BE3E98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5655" y="1824682"/>
            <a:ext cx="1478604" cy="136187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C0DE8958-B0E0-440C-A965-9A14969687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18629" y="5151394"/>
            <a:ext cx="1459149" cy="1196502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C2026C9C-5BAC-4E77-B427-239ABD56BF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5109" y="4722330"/>
            <a:ext cx="1459150" cy="1361873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1D5A553F-0AEC-4FCE-AFA1-032BE8D9D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89055" y="1377171"/>
            <a:ext cx="1196502" cy="1274323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8847609E-4079-4517-9957-05BC65AF683F}"/>
              </a:ext>
            </a:extLst>
          </p:cNvPr>
          <p:cNvSpPr txBox="1"/>
          <p:nvPr/>
        </p:nvSpPr>
        <p:spPr>
          <a:xfrm>
            <a:off x="5396007" y="3273569"/>
            <a:ext cx="1752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AVRUPA YEŞİL MUTABAKATI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04FA2670-F968-486D-AB88-FF5BD5EF049E}"/>
              </a:ext>
            </a:extLst>
          </p:cNvPr>
          <p:cNvSpPr/>
          <p:nvPr/>
        </p:nvSpPr>
        <p:spPr>
          <a:xfrm>
            <a:off x="282607" y="6530931"/>
            <a:ext cx="99281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  <a:hlinkClick r:id="rId19"/>
              </a:rPr>
              <a:t>https://ec.europa.eu/info/strategy/priorities-2019-2024/european-green-deal_en</a:t>
            </a:r>
            <a:r>
              <a:rPr lang="tr-TR" sz="1400" dirty="0">
                <a:solidFill>
                  <a:srgbClr val="2A3E6E"/>
                </a:solidFill>
                <a:latin typeface="Myriad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107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10" y="2054631"/>
            <a:ext cx="1173469" cy="116785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3" y="2199319"/>
            <a:ext cx="2629052" cy="267579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7" y="2747292"/>
            <a:ext cx="1725695" cy="1753732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274593" y="683068"/>
            <a:ext cx="400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55’e Uyum (Fit </a:t>
            </a:r>
            <a:r>
              <a:rPr lang="tr-TR" sz="2400" b="1" dirty="0" err="1">
                <a:solidFill>
                  <a:srgbClr val="2A3E6E"/>
                </a:solidFill>
                <a:latin typeface="Myriad Pro" panose="020B0503030403020204" pitchFamily="34" charset="0"/>
              </a:rPr>
              <a:t>for</a:t>
            </a:r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 55) Paketi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624779" y="1402219"/>
            <a:ext cx="7671266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2A3E6E"/>
                </a:solidFill>
                <a:latin typeface="Myriad Pro" panose="020B0503030403020204" pitchFamily="34" charset="0"/>
              </a:rPr>
              <a:t>Avrupa Komisyonu’nun 2021 Çalışma Programı kapsamında açıklanan </a:t>
            </a:r>
            <a:r>
              <a:rPr lang="tr-TR" sz="2000" b="1" dirty="0">
                <a:solidFill>
                  <a:srgbClr val="2A3E6E"/>
                </a:solidFill>
                <a:latin typeface="Myriad Pro" panose="020B0503030403020204" pitchFamily="34" charset="0"/>
              </a:rPr>
              <a:t>«55’e Uyum» paketi </a:t>
            </a:r>
            <a:r>
              <a:rPr lang="tr-TR" sz="2000" dirty="0">
                <a:solidFill>
                  <a:srgbClr val="2A3E6E"/>
                </a:solidFill>
                <a:latin typeface="Myriad Pro" panose="020B0503030403020204" pitchFamily="34" charset="0"/>
              </a:rPr>
              <a:t>ile emisyonların 2030 yılına kadar </a:t>
            </a:r>
            <a:r>
              <a:rPr lang="tr-TR" sz="2000" b="1" dirty="0">
                <a:solidFill>
                  <a:srgbClr val="2A3E6E"/>
                </a:solidFill>
                <a:latin typeface="Myriad Pro" panose="020B0503030403020204" pitchFamily="34" charset="0"/>
              </a:rPr>
              <a:t>en az %55 </a:t>
            </a:r>
            <a:r>
              <a:rPr lang="tr-TR" sz="2000" dirty="0">
                <a:solidFill>
                  <a:srgbClr val="2A3E6E"/>
                </a:solidFill>
                <a:latin typeface="Myriad Pro" panose="020B0503030403020204" pitchFamily="34" charset="0"/>
              </a:rPr>
              <a:t>oranında azaltılması hedefini hayata geçirebilmek amacıyla Komisyon tarafından iklim ve enerji alanında çıkarılacak mevzuatın kapsamı belirlenmiştir.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2A3E6E"/>
                </a:solidFill>
                <a:latin typeface="Myriad Pro" panose="020B0503030403020204" pitchFamily="34" charset="0"/>
              </a:rPr>
              <a:t>«Fit </a:t>
            </a:r>
            <a:r>
              <a:rPr lang="tr-TR" sz="2000" dirty="0" err="1">
                <a:solidFill>
                  <a:srgbClr val="2A3E6E"/>
                </a:solidFill>
                <a:latin typeface="Myriad Pro" panose="020B0503030403020204" pitchFamily="34" charset="0"/>
              </a:rPr>
              <a:t>for</a:t>
            </a:r>
            <a:r>
              <a:rPr lang="tr-TR" sz="2000" dirty="0">
                <a:solidFill>
                  <a:srgbClr val="2A3E6E"/>
                </a:solidFill>
                <a:latin typeface="Myriad Pro" panose="020B0503030403020204" pitchFamily="34" charset="0"/>
              </a:rPr>
              <a:t> 55» paketi kapsamında 14 Temmuz 2021 tarihinde sunulan yeni mevzuat/revizyon önerileri: </a:t>
            </a:r>
          </a:p>
        </p:txBody>
      </p:sp>
      <p:sp>
        <p:nvSpPr>
          <p:cNvPr id="5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790648" y="3332056"/>
            <a:ext cx="1543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«Fit </a:t>
            </a:r>
            <a:r>
              <a:rPr lang="tr-TR" sz="2000" b="1" dirty="0" err="1">
                <a:solidFill>
                  <a:srgbClr val="C6A363"/>
                </a:solidFill>
                <a:latin typeface="Myriad Pro" panose="020B0503030403020204" pitchFamily="34" charset="0"/>
              </a:rPr>
              <a:t>for</a:t>
            </a: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 55»</a:t>
            </a:r>
          </a:p>
          <a:p>
            <a:pPr lvl="0" algn="ctr">
              <a:defRPr/>
            </a:pPr>
            <a:r>
              <a:rPr lang="tr-TR" sz="2000" b="1" dirty="0">
                <a:solidFill>
                  <a:srgbClr val="C6A363"/>
                </a:solidFill>
                <a:latin typeface="Myriad Pro" panose="020B0503030403020204" pitchFamily="34" charset="0"/>
              </a:rPr>
              <a:t>Paketi</a:t>
            </a:r>
          </a:p>
        </p:txBody>
      </p:sp>
      <p:sp>
        <p:nvSpPr>
          <p:cNvPr id="9" name="Metin kutusu 12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2446137" y="2191972"/>
            <a:ext cx="1214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chemeClr val="bg1"/>
                </a:solidFill>
                <a:latin typeface="Myriad Pro" panose="020B0503030403020204" pitchFamily="34" charset="0"/>
              </a:rPr>
              <a:t>14 Temmuz 2021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7227651" y="4009066"/>
            <a:ext cx="4756825" cy="244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Arazi Kullanımı, Ormancılık ve Tarım Tüzüğü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Otomobiller ve Kamyonetler için CO2 Emisyon Standartlarını Belirleyen Tüzüğün revizyonu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Alternatif Yakıtlar Altyapı Tüzüğü revizyonu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«</a:t>
            </a:r>
            <a:r>
              <a:rPr lang="tr-TR" sz="1600" b="1" dirty="0" err="1">
                <a:solidFill>
                  <a:srgbClr val="2A3E6E"/>
                </a:solidFill>
                <a:latin typeface="Myriad Pro" panose="020B0503030403020204" pitchFamily="34" charset="0"/>
              </a:rPr>
              <a:t>ReFuelEU</a:t>
            </a: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 Havacılık» ve «</a:t>
            </a:r>
            <a:r>
              <a:rPr lang="tr-TR" sz="1600" b="1" dirty="0" err="1">
                <a:solidFill>
                  <a:srgbClr val="2A3E6E"/>
                </a:solidFill>
                <a:latin typeface="Myriad Pro" panose="020B0503030403020204" pitchFamily="34" charset="0"/>
              </a:rPr>
              <a:t>FuelEU</a:t>
            </a: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 Denizcilik» inisiyatifleri</a:t>
            </a:r>
          </a:p>
          <a:p>
            <a:endParaRPr lang="tr-TR" sz="1400" dirty="0"/>
          </a:p>
        </p:txBody>
      </p:sp>
      <p:sp>
        <p:nvSpPr>
          <p:cNvPr id="10" name="Metin kutusu 9"/>
          <p:cNvSpPr txBox="1"/>
          <p:nvPr/>
        </p:nvSpPr>
        <p:spPr>
          <a:xfrm>
            <a:off x="3328439" y="4009066"/>
            <a:ext cx="4520101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AB Emisyon Ticaret Sistemi revizyonu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b="1" dirty="0">
                <a:solidFill>
                  <a:srgbClr val="2A3E6E"/>
                </a:solidFill>
                <a:latin typeface="Myriad Pro" panose="020B0503030403020204" pitchFamily="34" charset="0"/>
              </a:rPr>
              <a:t>Sınırda Karbon Düzenleme Mekanizması önerisi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Emek Paylaşım Tüzüğü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Enerji Vergisi Direktifi revizyonu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Yenilenebilir Enerji Direktifi revizyonu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A3E6E"/>
                </a:solidFill>
                <a:latin typeface="Myriad Pro" panose="020B0503030403020204" pitchFamily="34" charset="0"/>
              </a:rPr>
              <a:t>Enerji Verimliliği Direktifi revizyonu</a:t>
            </a:r>
          </a:p>
        </p:txBody>
      </p:sp>
    </p:spTree>
    <p:extLst>
      <p:ext uri="{BB962C8B-B14F-4D97-AF65-F5344CB8AC3E}">
        <p14:creationId xmlns:p14="http://schemas.microsoft.com/office/powerpoint/2010/main" val="59552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İçerik Yer Tutucusu 7">
            <a:extLst>
              <a:ext uri="{FF2B5EF4-FFF2-40B4-BE49-F238E27FC236}">
                <a16:creationId xmlns:a16="http://schemas.microsoft.com/office/drawing/2014/main" id="{8B926C5B-D504-48CD-97FB-5A1515463AD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52715450"/>
              </p:ext>
            </p:extLst>
          </p:nvPr>
        </p:nvGraphicFramePr>
        <p:xfrm>
          <a:off x="641876" y="1704622"/>
          <a:ext cx="10908247" cy="4718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08AFCB77-3E34-4D4A-A3E8-F3924DEB482E}"/>
              </a:ext>
            </a:extLst>
          </p:cNvPr>
          <p:cNvSpPr txBox="1"/>
          <p:nvPr/>
        </p:nvSpPr>
        <p:spPr>
          <a:xfrm>
            <a:off x="2229057" y="750827"/>
            <a:ext cx="58843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Sınırda Karbon Düzenleme Mekanizması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0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E8427002-2D0A-467D-8FB0-524F5E2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90" y="1233701"/>
            <a:ext cx="3581113" cy="3279954"/>
          </a:xfrm>
          <a:prstGeom prst="rect">
            <a:avLst/>
          </a:prstGeom>
        </p:spPr>
      </p:pic>
      <p:pic>
        <p:nvPicPr>
          <p:cNvPr id="27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90" y="1018309"/>
            <a:ext cx="2737220" cy="2724119"/>
          </a:xfrm>
          <a:prstGeom prst="rect">
            <a:avLst/>
          </a:prstGeom>
        </p:spPr>
      </p:pic>
      <p:sp>
        <p:nvSpPr>
          <p:cNvPr id="7" name="AutoShape 2" descr="nafta ile ilgili görsel sonucu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nafta ile ilgili görsel sonucu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69" y="2723810"/>
            <a:ext cx="1198413" cy="961982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1559245" y="3732403"/>
            <a:ext cx="1049580" cy="276999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1C2C57"/>
                </a:solidFill>
              </a:rPr>
              <a:t>ALÜMİNYUM</a:t>
            </a:r>
            <a:endParaRPr lang="tr-TR" sz="1200" dirty="0">
              <a:solidFill>
                <a:srgbClr val="1C2C57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744000"/>
            <a:ext cx="1078199" cy="985578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368300" y="3729578"/>
            <a:ext cx="1078199" cy="276999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C2C57"/>
                </a:solidFill>
              </a:rPr>
              <a:t>ÇİMENTO</a:t>
            </a:r>
            <a:endParaRPr lang="tr-TR" sz="1200" dirty="0">
              <a:solidFill>
                <a:srgbClr val="1C2C57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800" y="1507415"/>
            <a:ext cx="962125" cy="9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in kutusu 14"/>
          <p:cNvSpPr txBox="1"/>
          <p:nvPr/>
        </p:nvSpPr>
        <p:spPr>
          <a:xfrm>
            <a:off x="964350" y="2432482"/>
            <a:ext cx="1099026" cy="276999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C2C57"/>
                </a:solidFill>
              </a:rPr>
              <a:t>DEMİR-ÇELİK</a:t>
            </a:r>
            <a:endParaRPr lang="tr-TR" sz="1200" dirty="0">
              <a:solidFill>
                <a:srgbClr val="1C2C57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1644887-9798-4643-BAC7-6227C87C4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815" y="2046193"/>
            <a:ext cx="1990318" cy="1990318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70C8EFDB-66D5-46AB-9F60-19D971980A92}"/>
              </a:ext>
            </a:extLst>
          </p:cNvPr>
          <p:cNvSpPr txBox="1"/>
          <p:nvPr/>
        </p:nvSpPr>
        <p:spPr>
          <a:xfrm>
            <a:off x="3055451" y="2487183"/>
            <a:ext cx="1914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srgbClr val="C6A363"/>
                </a:solidFill>
                <a:latin typeface="Myriad Pro" panose="020B0503030403020204" pitchFamily="34" charset="0"/>
              </a:rPr>
              <a:t>Karbon kaçağı riski yüksek öncelikli sektörler</a:t>
            </a:r>
          </a:p>
        </p:txBody>
      </p:sp>
      <p:sp>
        <p:nvSpPr>
          <p:cNvPr id="23" name="Slayt Numarası Yer Tutucusu 17"/>
          <p:cNvSpPr>
            <a:spLocks noGrp="1"/>
          </p:cNvSpPr>
          <p:nvPr>
            <p:ph type="sldNum" sz="quarter" idx="12"/>
          </p:nvPr>
        </p:nvSpPr>
        <p:spPr>
          <a:xfrm>
            <a:off x="9020802" y="6356350"/>
            <a:ext cx="2743200" cy="365125"/>
          </a:xfrm>
        </p:spPr>
        <p:txBody>
          <a:bodyPr/>
          <a:lstStyle/>
          <a:p>
            <a:pPr>
              <a:defRPr/>
            </a:pPr>
            <a:fld id="{62A2E176-BD46-4351-B9EA-C151F8799F55}" type="slidenum">
              <a:rPr lang="tr-TR" altLang="tr-TR" smtClean="0">
                <a:latin typeface="Myriad Pro" panose="020B0503030403020204" charset="0"/>
              </a:rPr>
              <a:t>7</a:t>
            </a:fld>
            <a:endParaRPr lang="tr-TR" altLang="tr-TR" dirty="0">
              <a:latin typeface="Myriad Pro" panose="020B0503030403020204" charset="0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245429" y="541357"/>
            <a:ext cx="5784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A3E6E"/>
                </a:solidFill>
                <a:latin typeface="Myriad Pro" panose="020B0503030403020204" pitchFamily="34" charset="0"/>
              </a:rPr>
              <a:t>Sınırda Karbon Düzenleme Mekanizması 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7954902" y="1716672"/>
            <a:ext cx="2241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r-TR" b="1" dirty="0">
                <a:solidFill>
                  <a:prstClr val="white"/>
                </a:solidFill>
              </a:rPr>
              <a:t>Karbon kaçağına maruz kalma ihtimali “</a:t>
            </a:r>
            <a:r>
              <a:rPr lang="tr-TR" b="1" dirty="0">
                <a:solidFill>
                  <a:prstClr val="white"/>
                </a:solidFill>
                <a:latin typeface="Myriad Pro" panose="020B0503030403020204" charset="0"/>
              </a:rPr>
              <a:t>yüksek</a:t>
            </a:r>
            <a:r>
              <a:rPr lang="tr-TR" b="1" dirty="0">
                <a:solidFill>
                  <a:prstClr val="white"/>
                </a:solidFill>
              </a:rPr>
              <a:t>” olan sektörlerden ilk etapta seçili 5 sektör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EE87B3C5-D176-473F-89E4-32839B8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39" y="2857778"/>
            <a:ext cx="2467783" cy="2357466"/>
          </a:xfrm>
          <a:prstGeom prst="rect">
            <a:avLst/>
          </a:prstGeom>
        </p:spPr>
      </p:pic>
      <p:sp>
        <p:nvSpPr>
          <p:cNvPr id="26" name="Metin kutusu 25"/>
          <p:cNvSpPr txBox="1"/>
          <p:nvPr/>
        </p:nvSpPr>
        <p:spPr>
          <a:xfrm>
            <a:off x="9744984" y="3251681"/>
            <a:ext cx="1812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600" b="1" dirty="0">
              <a:solidFill>
                <a:srgbClr val="BF9D62"/>
              </a:solidFill>
              <a:latin typeface="Myriad Pro" panose="020B0503030403020204" pitchFamily="34" charset="0"/>
            </a:endParaRPr>
          </a:p>
          <a:p>
            <a:pPr algn="ctr"/>
            <a:endParaRPr lang="tr-TR" sz="1600" b="1" dirty="0">
              <a:solidFill>
                <a:srgbClr val="BF9D62"/>
              </a:solidFill>
              <a:latin typeface="Myriad Pro" panose="020B0503030403020204" pitchFamily="34" charset="0"/>
            </a:endParaRPr>
          </a:p>
          <a:p>
            <a:pPr algn="ctr"/>
            <a:r>
              <a:rPr lang="tr-TR" sz="1600" b="1" dirty="0">
                <a:solidFill>
                  <a:srgbClr val="BF9D62"/>
                </a:solidFill>
                <a:latin typeface="Myriad Pro" panose="020B0503030403020204" pitchFamily="34" charset="0"/>
              </a:rPr>
              <a:t>Sektör ve emisyon kapsamı genişleyebilir</a:t>
            </a:r>
          </a:p>
          <a:p>
            <a:pPr algn="ctr"/>
            <a:endParaRPr lang="tr-TR" sz="1600" dirty="0">
              <a:solidFill>
                <a:schemeClr val="bg1"/>
              </a:solidFill>
              <a:latin typeface="Myriad Pro" panose="020B050303040302020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63500" y="5383924"/>
            <a:ext cx="11635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Ø"/>
              <a:defRPr/>
            </a:pPr>
            <a:r>
              <a:rPr lang="tr-TR" sz="1600" dirty="0">
                <a:solidFill>
                  <a:srgbClr val="1E315D"/>
                </a:solidFill>
              </a:rPr>
              <a:t>SKDM Tüzüğü’ne ilişkin Komisyon önerisi: </a:t>
            </a:r>
            <a:r>
              <a:rPr lang="tr-TR" sz="1600" b="1" dirty="0">
                <a:solidFill>
                  <a:srgbClr val="1E315D"/>
                </a:solidFill>
              </a:rPr>
              <a:t>14 Temmuz 2021 </a:t>
            </a:r>
            <a:endParaRPr lang="tr-TR" sz="1600" dirty="0">
              <a:solidFill>
                <a:srgbClr val="1E315D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  <a:defRPr/>
            </a:pPr>
            <a:r>
              <a:rPr lang="tr-TR" sz="1600" dirty="0">
                <a:solidFill>
                  <a:srgbClr val="1E315D"/>
                </a:solidFill>
              </a:rPr>
              <a:t>Konsey uzlaşısı: </a:t>
            </a:r>
            <a:r>
              <a:rPr lang="tr-TR" sz="1600" b="1" dirty="0">
                <a:solidFill>
                  <a:srgbClr val="1E315D"/>
                </a:solidFill>
              </a:rPr>
              <a:t>15 Mart 2022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  <a:defRPr/>
            </a:pPr>
            <a:r>
              <a:rPr lang="tr-TR" sz="1600" dirty="0">
                <a:solidFill>
                  <a:srgbClr val="1E315D"/>
                </a:solidFill>
              </a:rPr>
              <a:t>Parlamento uzlaşısı: </a:t>
            </a:r>
            <a:r>
              <a:rPr lang="tr-TR" sz="1600" b="1" dirty="0">
                <a:solidFill>
                  <a:srgbClr val="1E315D"/>
                </a:solidFill>
              </a:rPr>
              <a:t>22 Haziran 2022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  <a:defRPr/>
            </a:pPr>
            <a:r>
              <a:rPr lang="tr-TR" sz="1600" dirty="0">
                <a:solidFill>
                  <a:srgbClr val="1E315D"/>
                </a:solidFill>
              </a:rPr>
              <a:t>11 Temmuz 2022 tarihinde </a:t>
            </a:r>
            <a:r>
              <a:rPr lang="en-GB" sz="1600" b="1" dirty="0" err="1">
                <a:solidFill>
                  <a:srgbClr val="1E315D"/>
                </a:solidFill>
              </a:rPr>
              <a:t>Komisyon</a:t>
            </a:r>
            <a:r>
              <a:rPr lang="en-GB" sz="1600" b="1" dirty="0">
                <a:solidFill>
                  <a:srgbClr val="1E315D"/>
                </a:solidFill>
              </a:rPr>
              <a:t>, </a:t>
            </a:r>
            <a:r>
              <a:rPr lang="en-GB" sz="1600" b="1" dirty="0" err="1">
                <a:solidFill>
                  <a:srgbClr val="1E315D"/>
                </a:solidFill>
              </a:rPr>
              <a:t>Parlamento</a:t>
            </a:r>
            <a:r>
              <a:rPr lang="en-GB" sz="1600" b="1" dirty="0">
                <a:solidFill>
                  <a:srgbClr val="1E315D"/>
                </a:solidFill>
              </a:rPr>
              <a:t> ve </a:t>
            </a:r>
            <a:r>
              <a:rPr lang="en-GB" sz="1600" b="1" dirty="0" err="1">
                <a:solidFill>
                  <a:srgbClr val="1E315D"/>
                </a:solidFill>
              </a:rPr>
              <a:t>Konsey</a:t>
            </a:r>
            <a:r>
              <a:rPr lang="en-GB" sz="1600" b="1" dirty="0">
                <a:solidFill>
                  <a:srgbClr val="1E315D"/>
                </a:solidFill>
              </a:rPr>
              <a:t> </a:t>
            </a:r>
            <a:r>
              <a:rPr lang="en-GB" sz="1600" b="1" dirty="0" err="1">
                <a:solidFill>
                  <a:srgbClr val="1E315D"/>
                </a:solidFill>
              </a:rPr>
              <a:t>arasında</a:t>
            </a:r>
            <a:r>
              <a:rPr lang="en-GB" sz="1600" b="1" dirty="0">
                <a:solidFill>
                  <a:srgbClr val="1E315D"/>
                </a:solidFill>
              </a:rPr>
              <a:t> </a:t>
            </a:r>
            <a:r>
              <a:rPr lang="en-GB" sz="1600" b="1" dirty="0" err="1">
                <a:solidFill>
                  <a:srgbClr val="1E315D"/>
                </a:solidFill>
              </a:rPr>
              <a:t>üçlü</a:t>
            </a:r>
            <a:r>
              <a:rPr lang="en-GB" sz="1600" b="1" dirty="0">
                <a:solidFill>
                  <a:srgbClr val="1E315D"/>
                </a:solidFill>
              </a:rPr>
              <a:t> </a:t>
            </a:r>
            <a:r>
              <a:rPr lang="en-GB" sz="1600" b="1" dirty="0" err="1">
                <a:solidFill>
                  <a:srgbClr val="1E315D"/>
                </a:solidFill>
              </a:rPr>
              <a:t>müzakereler</a:t>
            </a:r>
            <a:r>
              <a:rPr lang="en-GB" sz="1600" b="1" dirty="0">
                <a:solidFill>
                  <a:srgbClr val="1E315D"/>
                </a:solidFill>
              </a:rPr>
              <a:t> </a:t>
            </a:r>
            <a:r>
              <a:rPr lang="en-GB" sz="1600" b="1" dirty="0" err="1">
                <a:solidFill>
                  <a:srgbClr val="1E315D"/>
                </a:solidFill>
              </a:rPr>
              <a:t>başlatılm</a:t>
            </a:r>
            <a:r>
              <a:rPr lang="tr-TR" sz="1600" b="1" dirty="0" err="1">
                <a:solidFill>
                  <a:srgbClr val="1E315D"/>
                </a:solidFill>
              </a:rPr>
              <a:t>ış</a:t>
            </a:r>
            <a:r>
              <a:rPr lang="tr-TR" sz="1600" b="1" dirty="0">
                <a:solidFill>
                  <a:srgbClr val="1E315D"/>
                </a:solidFill>
              </a:rPr>
              <a:t> olup, </a:t>
            </a:r>
            <a:r>
              <a:rPr lang="tr-TR" sz="1600" dirty="0">
                <a:solidFill>
                  <a:srgbClr val="1E315D"/>
                </a:solidFill>
              </a:rPr>
              <a:t>bu yıl sonuna kadar Tüzüğe nihai halinin verilmesi hedeflenmektedir.</a:t>
            </a:r>
            <a:endParaRPr lang="en-GB" sz="1600" dirty="0">
              <a:solidFill>
                <a:srgbClr val="1E315D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9738" y="1545765"/>
            <a:ext cx="985864" cy="923996"/>
          </a:xfrm>
          <a:prstGeom prst="rect">
            <a:avLst/>
          </a:prstGeom>
        </p:spPr>
      </p:pic>
      <p:sp>
        <p:nvSpPr>
          <p:cNvPr id="30" name="Metin kutusu 29"/>
          <p:cNvSpPr txBox="1"/>
          <p:nvPr/>
        </p:nvSpPr>
        <p:spPr>
          <a:xfrm>
            <a:off x="5667234" y="2383165"/>
            <a:ext cx="1010871" cy="261610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>
                <a:solidFill>
                  <a:srgbClr val="1C2C57"/>
                </a:solidFill>
              </a:rPr>
              <a:t>KİMYASALLAR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0828" y="4081676"/>
            <a:ext cx="1109951" cy="952160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884" y="4067368"/>
            <a:ext cx="1063295" cy="980776"/>
          </a:xfrm>
          <a:prstGeom prst="rect">
            <a:avLst/>
          </a:prstGeom>
        </p:spPr>
      </p:pic>
      <p:sp>
        <p:nvSpPr>
          <p:cNvPr id="33" name="Metin kutusu 32"/>
          <p:cNvSpPr txBox="1"/>
          <p:nvPr/>
        </p:nvSpPr>
        <p:spPr>
          <a:xfrm>
            <a:off x="426419" y="4853655"/>
            <a:ext cx="1063295" cy="276999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C2C57"/>
                </a:solidFill>
              </a:rPr>
              <a:t>ELEKTRİK</a:t>
            </a:r>
            <a:endParaRPr lang="tr-TR" sz="1200" dirty="0">
              <a:solidFill>
                <a:srgbClr val="1C2C57"/>
              </a:solidFill>
            </a:endParaRPr>
          </a:p>
        </p:txBody>
      </p:sp>
      <p:sp>
        <p:nvSpPr>
          <p:cNvPr id="34" name="Metin kutusu 33"/>
          <p:cNvSpPr txBox="1"/>
          <p:nvPr/>
        </p:nvSpPr>
        <p:spPr>
          <a:xfrm>
            <a:off x="1540828" y="4863743"/>
            <a:ext cx="1149021" cy="276999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>
                <a:solidFill>
                  <a:srgbClr val="1C2C57"/>
                </a:solidFill>
              </a:rPr>
              <a:t>GÜBRE</a:t>
            </a:r>
            <a:endParaRPr lang="tr-TR" sz="1200" dirty="0">
              <a:solidFill>
                <a:srgbClr val="1C2C57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4745" y="2685574"/>
            <a:ext cx="972002" cy="1055628"/>
          </a:xfrm>
          <a:prstGeom prst="rect">
            <a:avLst/>
          </a:prstGeom>
        </p:spPr>
      </p:pic>
      <p:sp>
        <p:nvSpPr>
          <p:cNvPr id="35" name="Metin kutusu 34"/>
          <p:cNvSpPr txBox="1"/>
          <p:nvPr/>
        </p:nvSpPr>
        <p:spPr>
          <a:xfrm>
            <a:off x="5219913" y="3752741"/>
            <a:ext cx="1010871" cy="261610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>
                <a:solidFill>
                  <a:srgbClr val="1C2C57"/>
                </a:solidFill>
              </a:rPr>
              <a:t>POLİMERLER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0456" y="2686301"/>
            <a:ext cx="1000071" cy="1048371"/>
          </a:xfrm>
          <a:prstGeom prst="rect">
            <a:avLst/>
          </a:prstGeom>
        </p:spPr>
      </p:pic>
      <p:sp>
        <p:nvSpPr>
          <p:cNvPr id="36" name="Metin kutusu 35"/>
          <p:cNvSpPr txBox="1"/>
          <p:nvPr/>
        </p:nvSpPr>
        <p:spPr>
          <a:xfrm>
            <a:off x="6255171" y="3470223"/>
            <a:ext cx="1040572" cy="600164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>
                <a:solidFill>
                  <a:srgbClr val="1C2C57"/>
                </a:solidFill>
              </a:rPr>
              <a:t>AB ETS Sektörleri (2030)</a:t>
            </a:r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3896" y="4236777"/>
            <a:ext cx="1556647" cy="806036"/>
          </a:xfrm>
          <a:prstGeom prst="rect">
            <a:avLst/>
          </a:prstGeom>
        </p:spPr>
      </p:pic>
      <p:sp>
        <p:nvSpPr>
          <p:cNvPr id="38" name="Metin kutusu 37"/>
          <p:cNvSpPr txBox="1"/>
          <p:nvPr/>
        </p:nvSpPr>
        <p:spPr>
          <a:xfrm>
            <a:off x="5503896" y="5034132"/>
            <a:ext cx="1556648" cy="261610"/>
          </a:xfrm>
          <a:prstGeom prst="rect">
            <a:avLst/>
          </a:prstGeom>
          <a:solidFill>
            <a:srgbClr val="DFB7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>
                <a:solidFill>
                  <a:srgbClr val="1C2C57"/>
                </a:solidFill>
              </a:rPr>
              <a:t>DOLAYLI EMİSYONLAR</a:t>
            </a:r>
          </a:p>
        </p:txBody>
      </p:sp>
    </p:spTree>
    <p:extLst>
      <p:ext uri="{BB962C8B-B14F-4D97-AF65-F5344CB8AC3E}">
        <p14:creationId xmlns:p14="http://schemas.microsoft.com/office/powerpoint/2010/main" val="266147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08085" y="6103110"/>
            <a:ext cx="11370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500" dirty="0">
                <a:solidFill>
                  <a:srgbClr val="2A3E6E"/>
                </a:solidFill>
                <a:latin typeface="Myriad Pro" panose="020B0503030403020204" pitchFamily="34" charset="0"/>
              </a:rPr>
              <a:t>Komisyon taslağı çerçevesinde </a:t>
            </a:r>
            <a:r>
              <a:rPr lang="tr-TR" sz="1500" dirty="0" err="1">
                <a:solidFill>
                  <a:srgbClr val="2A3E6E"/>
                </a:solidFill>
                <a:latin typeface="Myriad Pro" panose="020B0503030403020204" pitchFamily="34" charset="0"/>
              </a:rPr>
              <a:t>SKDM’ye</a:t>
            </a:r>
            <a:r>
              <a:rPr lang="tr-TR" sz="1500" dirty="0">
                <a:solidFill>
                  <a:srgbClr val="2A3E6E"/>
                </a:solidFill>
                <a:latin typeface="Myriad Pro" panose="020B0503030403020204" pitchFamily="34" charset="0"/>
              </a:rPr>
              <a:t> tabi olması beklenen ürün grupları itibariyle 2021 yılında AB-27’ye toplam ihracatımız </a:t>
            </a:r>
            <a:r>
              <a:rPr lang="tr-TR" sz="1500" b="1" dirty="0">
                <a:solidFill>
                  <a:srgbClr val="2A3E6E"/>
                </a:solidFill>
                <a:latin typeface="Myriad Pro" panose="020B0503030403020204" pitchFamily="34" charset="0"/>
              </a:rPr>
              <a:t>10,6 milyar Dolar </a:t>
            </a:r>
            <a:r>
              <a:rPr lang="tr-TR" sz="1500" dirty="0">
                <a:solidFill>
                  <a:srgbClr val="2A3E6E"/>
                </a:solidFill>
                <a:latin typeface="Myriad Pro" panose="020B0503030403020204" pitchFamily="34" charset="0"/>
              </a:rPr>
              <a:t>olup; dünyaya 27 milyar Dolar olan ihracatımızın </a:t>
            </a:r>
            <a:r>
              <a:rPr lang="tr-TR" sz="1500" b="1" dirty="0">
                <a:solidFill>
                  <a:srgbClr val="2A3E6E"/>
                </a:solidFill>
                <a:latin typeface="Myriad Pro" panose="020B0503030403020204" pitchFamily="34" charset="0"/>
              </a:rPr>
              <a:t>%39,3’ünü </a:t>
            </a:r>
            <a:r>
              <a:rPr lang="tr-TR" sz="1500" dirty="0">
                <a:solidFill>
                  <a:srgbClr val="2A3E6E"/>
                </a:solidFill>
                <a:latin typeface="Myriad Pro" panose="020B0503030403020204" pitchFamily="34" charset="0"/>
              </a:rPr>
              <a:t>oluşturmaktadır.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/>
          </p:nvPr>
        </p:nvGraphicFramePr>
        <p:xfrm>
          <a:off x="208086" y="1530178"/>
          <a:ext cx="5607051" cy="1369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9598">
                  <a:extLst>
                    <a:ext uri="{9D8B030D-6E8A-4147-A177-3AD203B41FA5}">
                      <a16:colId xmlns:a16="http://schemas.microsoft.com/office/drawing/2014/main" val="480241250"/>
                    </a:ext>
                  </a:extLst>
                </a:gridCol>
                <a:gridCol w="1384032">
                  <a:extLst>
                    <a:ext uri="{9D8B030D-6E8A-4147-A177-3AD203B41FA5}">
                      <a16:colId xmlns:a16="http://schemas.microsoft.com/office/drawing/2014/main" val="2589818339"/>
                    </a:ext>
                  </a:extLst>
                </a:gridCol>
                <a:gridCol w="1414853">
                  <a:extLst>
                    <a:ext uri="{9D8B030D-6E8A-4147-A177-3AD203B41FA5}">
                      <a16:colId xmlns:a16="http://schemas.microsoft.com/office/drawing/2014/main" val="2664657661"/>
                    </a:ext>
                  </a:extLst>
                </a:gridCol>
                <a:gridCol w="1878568">
                  <a:extLst>
                    <a:ext uri="{9D8B030D-6E8A-4147-A177-3AD203B41FA5}">
                      <a16:colId xmlns:a16="http://schemas.microsoft.com/office/drawing/2014/main" val="1148328470"/>
                    </a:ext>
                  </a:extLst>
                </a:gridCol>
              </a:tblGrid>
              <a:tr h="339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Alüminyum (GTIP 76) İhracat </a:t>
                      </a:r>
                      <a:br>
                        <a:rPr lang="tr-TR" sz="1200" dirty="0">
                          <a:effectLst/>
                        </a:rPr>
                      </a:br>
                      <a:r>
                        <a:rPr lang="tr-TR" sz="1200" dirty="0">
                          <a:effectLst/>
                        </a:rPr>
                        <a:t>(Dolar)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211895"/>
                  </a:ext>
                </a:extLst>
              </a:tr>
              <a:tr h="169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YIL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AB-27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Dünya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AB27 Pay %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99549547"/>
                  </a:ext>
                </a:extLst>
              </a:tr>
              <a:tr h="169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2018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855.089.844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1.479.228.881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57,8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08520218"/>
                  </a:ext>
                </a:extLst>
              </a:tr>
              <a:tr h="169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2019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871.319.363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1.512.526.506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57,6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74669359"/>
                  </a:ext>
                </a:extLst>
              </a:tr>
              <a:tr h="169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2020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790.393.142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1.502.607.772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52,6</a:t>
                      </a:r>
                      <a:endParaRPr lang="tr-T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86702075"/>
                  </a:ext>
                </a:extLst>
              </a:tr>
              <a:tr h="169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2.384.738.134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3.874.888.447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61,5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81375655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>
            <p:extLst/>
          </p:nvPr>
        </p:nvGraphicFramePr>
        <p:xfrm>
          <a:off x="208085" y="2962649"/>
          <a:ext cx="5607051" cy="1389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4179">
                  <a:extLst>
                    <a:ext uri="{9D8B030D-6E8A-4147-A177-3AD203B41FA5}">
                      <a16:colId xmlns:a16="http://schemas.microsoft.com/office/drawing/2014/main" val="1149658256"/>
                    </a:ext>
                  </a:extLst>
                </a:gridCol>
                <a:gridCol w="1308642">
                  <a:extLst>
                    <a:ext uri="{9D8B030D-6E8A-4147-A177-3AD203B41FA5}">
                      <a16:colId xmlns:a16="http://schemas.microsoft.com/office/drawing/2014/main" val="656709272"/>
                    </a:ext>
                  </a:extLst>
                </a:gridCol>
                <a:gridCol w="1508805">
                  <a:extLst>
                    <a:ext uri="{9D8B030D-6E8A-4147-A177-3AD203B41FA5}">
                      <a16:colId xmlns:a16="http://schemas.microsoft.com/office/drawing/2014/main" val="4234532869"/>
                    </a:ext>
                  </a:extLst>
                </a:gridCol>
                <a:gridCol w="1855425">
                  <a:extLst>
                    <a:ext uri="{9D8B030D-6E8A-4147-A177-3AD203B41FA5}">
                      <a16:colId xmlns:a16="http://schemas.microsoft.com/office/drawing/2014/main" val="2667649451"/>
                    </a:ext>
                  </a:extLst>
                </a:gridCol>
              </a:tblGrid>
              <a:tr h="3970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Demir-Çelik (GTIP 72-73) İhracat </a:t>
                      </a:r>
                      <a:br>
                        <a:rPr lang="tr-TR" sz="1200" dirty="0">
                          <a:effectLst/>
                        </a:rPr>
                      </a:br>
                      <a:r>
                        <a:rPr lang="tr-TR" sz="1200" dirty="0">
                          <a:effectLst/>
                        </a:rPr>
                        <a:t>(Dolar)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419476"/>
                  </a:ext>
                </a:extLst>
              </a:tr>
              <a:tr h="19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YIL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AB-27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Dünya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AB27 Pay %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75384653"/>
                  </a:ext>
                </a:extLst>
              </a:tr>
              <a:tr h="19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2018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5.410.365.760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14.519.544.275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37,3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29764677"/>
                  </a:ext>
                </a:extLst>
              </a:tr>
              <a:tr h="19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2019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4.294.262.843</a:t>
                      </a:r>
                      <a:endParaRPr lang="tr-T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13.122.997.071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32,7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60603348"/>
                  </a:ext>
                </a:extLst>
              </a:tr>
              <a:tr h="19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2020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3.710.474.415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11.763.681.937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31,5</a:t>
                      </a:r>
                      <a:endParaRPr lang="tr-T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60561087"/>
                  </a:ext>
                </a:extLst>
              </a:tr>
              <a:tr h="19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7.695.731.201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20.990.942.500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36,7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45821069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520503"/>
              </p:ext>
            </p:extLst>
          </p:nvPr>
        </p:nvGraphicFramePr>
        <p:xfrm>
          <a:off x="5919644" y="1540811"/>
          <a:ext cx="6168776" cy="1402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1100">
                  <a:extLst>
                    <a:ext uri="{9D8B030D-6E8A-4147-A177-3AD203B41FA5}">
                      <a16:colId xmlns:a16="http://schemas.microsoft.com/office/drawing/2014/main" val="1070719754"/>
                    </a:ext>
                  </a:extLst>
                </a:gridCol>
                <a:gridCol w="1464014">
                  <a:extLst>
                    <a:ext uri="{9D8B030D-6E8A-4147-A177-3AD203B41FA5}">
                      <a16:colId xmlns:a16="http://schemas.microsoft.com/office/drawing/2014/main" val="1340926929"/>
                    </a:ext>
                  </a:extLst>
                </a:gridCol>
                <a:gridCol w="1747816">
                  <a:extLst>
                    <a:ext uri="{9D8B030D-6E8A-4147-A177-3AD203B41FA5}">
                      <a16:colId xmlns:a16="http://schemas.microsoft.com/office/drawing/2014/main" val="703029765"/>
                    </a:ext>
                  </a:extLst>
                </a:gridCol>
                <a:gridCol w="2015846">
                  <a:extLst>
                    <a:ext uri="{9D8B030D-6E8A-4147-A177-3AD203B41FA5}">
                      <a16:colId xmlns:a16="http://schemas.microsoft.com/office/drawing/2014/main" val="2155095533"/>
                    </a:ext>
                  </a:extLst>
                </a:gridCol>
              </a:tblGrid>
              <a:tr h="366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</a:rPr>
                        <a:t> </a:t>
                      </a:r>
                      <a:endParaRPr lang="tr-T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</a:rPr>
                        <a:t>Çimento (GTIP 25) İhracat </a:t>
                      </a:r>
                      <a:br>
                        <a:rPr lang="tr-TR" sz="1300" dirty="0">
                          <a:effectLst/>
                        </a:rPr>
                      </a:br>
                      <a:r>
                        <a:rPr lang="tr-TR" sz="1300" dirty="0">
                          <a:effectLst/>
                        </a:rPr>
                        <a:t>(Dolar)</a:t>
                      </a:r>
                      <a:endParaRPr lang="tr-TR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533040"/>
                  </a:ext>
                </a:extLst>
              </a:tr>
              <a:tr h="17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YIL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AB-27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Dünya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AB27 Pay %</a:t>
                      </a:r>
                      <a:endParaRPr lang="tr-T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79622694"/>
                  </a:ext>
                </a:extLst>
              </a:tr>
              <a:tr h="17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2018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53.741.123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605.599.362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8,9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42149827"/>
                  </a:ext>
                </a:extLst>
              </a:tr>
              <a:tr h="17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2019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91.165.281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921.349.297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9,9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78576401"/>
                  </a:ext>
                </a:extLst>
              </a:tr>
              <a:tr h="17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2020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135.428.061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1.208.869.247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</a:rPr>
                        <a:t>11,2</a:t>
                      </a:r>
                      <a:endParaRPr lang="tr-T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00867764"/>
                  </a:ext>
                </a:extLst>
              </a:tr>
              <a:tr h="17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44450" marR="44450" marT="0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199.023.569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1.357.056.789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84485987"/>
                  </a:ext>
                </a:extLst>
              </a:tr>
            </a:tbl>
          </a:graphicData>
        </a:graphic>
      </p:graphicFrame>
      <p:sp>
        <p:nvSpPr>
          <p:cNvPr id="7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364182" y="695815"/>
            <a:ext cx="60093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Sınırda Karbon Düzenleme Mekanizması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/>
          </p:nvPr>
        </p:nvGraphicFramePr>
        <p:xfrm>
          <a:off x="5919644" y="2949543"/>
          <a:ext cx="6168776" cy="1427099"/>
        </p:xfrm>
        <a:graphic>
          <a:graphicData uri="http://schemas.openxmlformats.org/drawingml/2006/table">
            <a:tbl>
              <a:tblPr firstRow="1" firstCol="1" bandRow="1"/>
              <a:tblGrid>
                <a:gridCol w="938356">
                  <a:extLst>
                    <a:ext uri="{9D8B030D-6E8A-4147-A177-3AD203B41FA5}">
                      <a16:colId xmlns:a16="http://schemas.microsoft.com/office/drawing/2014/main" val="4081956558"/>
                    </a:ext>
                  </a:extLst>
                </a:gridCol>
                <a:gridCol w="1467293">
                  <a:extLst>
                    <a:ext uri="{9D8B030D-6E8A-4147-A177-3AD203B41FA5}">
                      <a16:colId xmlns:a16="http://schemas.microsoft.com/office/drawing/2014/main" val="2076826281"/>
                    </a:ext>
                  </a:extLst>
                </a:gridCol>
                <a:gridCol w="1765005">
                  <a:extLst>
                    <a:ext uri="{9D8B030D-6E8A-4147-A177-3AD203B41FA5}">
                      <a16:colId xmlns:a16="http://schemas.microsoft.com/office/drawing/2014/main" val="4236167684"/>
                    </a:ext>
                  </a:extLst>
                </a:gridCol>
                <a:gridCol w="1998122">
                  <a:extLst>
                    <a:ext uri="{9D8B030D-6E8A-4147-A177-3AD203B41FA5}">
                      <a16:colId xmlns:a16="http://schemas.microsoft.com/office/drawing/2014/main" val="2974726203"/>
                    </a:ext>
                  </a:extLst>
                </a:gridCol>
              </a:tblGrid>
              <a:tr h="335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tr-T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Gübre (GTIP 28-31) İhracat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(Dolar)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718323"/>
                  </a:ext>
                </a:extLst>
              </a:tr>
              <a:tr h="168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YIL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AB-27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Dünya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AB27 Pay %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743237"/>
                  </a:ext>
                </a:extLst>
              </a:tr>
              <a:tr h="168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99.569.592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280.192.839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35,5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24528"/>
                  </a:ext>
                </a:extLst>
              </a:tr>
              <a:tr h="168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87.300.946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345.991.547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25,2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499565"/>
                  </a:ext>
                </a:extLst>
              </a:tr>
              <a:tr h="168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85.620.839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374.425.024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44060"/>
                  </a:ext>
                </a:extLst>
              </a:tr>
              <a:tr h="168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150.567.745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539.096.179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27,9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46384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/>
          </p:nvPr>
        </p:nvGraphicFramePr>
        <p:xfrm>
          <a:off x="2541181" y="4504036"/>
          <a:ext cx="6996223" cy="1554297"/>
        </p:xfrm>
        <a:graphic>
          <a:graphicData uri="http://schemas.openxmlformats.org/drawingml/2006/table">
            <a:tbl>
              <a:tblPr firstRow="1" firstCol="1" bandRow="1"/>
              <a:tblGrid>
                <a:gridCol w="1053897">
                  <a:extLst>
                    <a:ext uri="{9D8B030D-6E8A-4147-A177-3AD203B41FA5}">
                      <a16:colId xmlns:a16="http://schemas.microsoft.com/office/drawing/2014/main" val="2037766650"/>
                    </a:ext>
                  </a:extLst>
                </a:gridCol>
                <a:gridCol w="1664925">
                  <a:extLst>
                    <a:ext uri="{9D8B030D-6E8A-4147-A177-3AD203B41FA5}">
                      <a16:colId xmlns:a16="http://schemas.microsoft.com/office/drawing/2014/main" val="2494187202"/>
                    </a:ext>
                  </a:extLst>
                </a:gridCol>
                <a:gridCol w="1665616">
                  <a:extLst>
                    <a:ext uri="{9D8B030D-6E8A-4147-A177-3AD203B41FA5}">
                      <a16:colId xmlns:a16="http://schemas.microsoft.com/office/drawing/2014/main" val="4251691516"/>
                    </a:ext>
                  </a:extLst>
                </a:gridCol>
                <a:gridCol w="2611785">
                  <a:extLst>
                    <a:ext uri="{9D8B030D-6E8A-4147-A177-3AD203B41FA5}">
                      <a16:colId xmlns:a16="http://schemas.microsoft.com/office/drawing/2014/main" val="190356519"/>
                    </a:ext>
                  </a:extLst>
                </a:gridCol>
              </a:tblGrid>
              <a:tr h="5151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Elektrik (AS 2716) İhracat </a:t>
                      </a:r>
                      <a:b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(Dolar)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472178"/>
                  </a:ext>
                </a:extLst>
              </a:tr>
              <a:tr h="207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YIL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AB-27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Dünya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AB27 Pay %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77026"/>
                  </a:ext>
                </a:extLst>
              </a:tr>
              <a:tr h="207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98.161.751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99.621.275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675878"/>
                  </a:ext>
                </a:extLst>
              </a:tr>
              <a:tr h="207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103.273.821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104.425.146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524848"/>
                  </a:ext>
                </a:extLst>
              </a:tr>
              <a:tr h="207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68.918.985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81.804.129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84,2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491422"/>
                  </a:ext>
                </a:extLst>
              </a:tr>
              <a:tr h="2078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172.033.085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248.354.784</a:t>
                      </a:r>
                    </a:p>
                  </a:txBody>
                  <a:tcPr marL="44450" marR="4445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69,3</a:t>
                      </a: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43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60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>
            <a:extLst>
              <a:ext uri="{FF2B5EF4-FFF2-40B4-BE49-F238E27FC236}">
                <a16:creationId xmlns:a16="http://schemas.microsoft.com/office/drawing/2014/main" id="{174B12AA-7981-4014-BDD4-F5DCB97B89A3}"/>
              </a:ext>
            </a:extLst>
          </p:cNvPr>
          <p:cNvSpPr txBox="1"/>
          <p:nvPr/>
        </p:nvSpPr>
        <p:spPr>
          <a:xfrm>
            <a:off x="2372383" y="714375"/>
            <a:ext cx="8904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SKDM Sektörlerinde AB’nin 2021 yılı</a:t>
            </a:r>
            <a:r>
              <a:rPr kumimoji="0" lang="tr-TR" sz="2400" b="1" i="0" u="none" strike="noStrike" kern="1200" cap="none" spc="0" normalizeH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ithalatında Türkiye’nin Payı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2A3E6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endParaRPr kumimoji="0" lang="tr-TR" sz="2200" b="1" i="0" u="none" strike="noStrike" kern="1200" cap="none" spc="0" normalizeH="0" baseline="0" noProof="0" dirty="0">
              <a:ln>
                <a:noFill/>
              </a:ln>
              <a:solidFill>
                <a:srgbClr val="2A3E6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8" name="Resim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27671" r="20010" b="27961"/>
          <a:stretch/>
        </p:blipFill>
        <p:spPr bwMode="auto">
          <a:xfrm>
            <a:off x="1036186" y="739160"/>
            <a:ext cx="1009182" cy="436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Grafik 11"/>
          <p:cNvGraphicFramePr/>
          <p:nvPr>
            <p:extLst/>
          </p:nvPr>
        </p:nvGraphicFramePr>
        <p:xfrm>
          <a:off x="259308" y="1473958"/>
          <a:ext cx="2906974" cy="492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k 14"/>
          <p:cNvGraphicFramePr/>
          <p:nvPr>
            <p:extLst/>
          </p:nvPr>
        </p:nvGraphicFramePr>
        <p:xfrm>
          <a:off x="8917660" y="1473957"/>
          <a:ext cx="3008178" cy="492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Grafik 20"/>
          <p:cNvGraphicFramePr/>
          <p:nvPr>
            <p:extLst/>
          </p:nvPr>
        </p:nvGraphicFramePr>
        <p:xfrm>
          <a:off x="6154689" y="1473957"/>
          <a:ext cx="2906974" cy="492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afik 8"/>
          <p:cNvGraphicFramePr/>
          <p:nvPr>
            <p:extLst/>
          </p:nvPr>
        </p:nvGraphicFramePr>
        <p:xfrm>
          <a:off x="3126740" y="1473957"/>
          <a:ext cx="2844404" cy="492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86775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15515</TotalTime>
  <Words>3939</Words>
  <Application>Microsoft Office PowerPoint</Application>
  <PresentationFormat>Geniş ekran</PresentationFormat>
  <Paragraphs>708</Paragraphs>
  <Slides>35</Slides>
  <Notes>31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2" baseType="lpstr">
      <vt:lpstr>Calibri Light</vt:lpstr>
      <vt:lpstr>Myriad Pro</vt:lpstr>
      <vt:lpstr>Arial</vt:lpstr>
      <vt:lpstr>Calibri</vt:lpstr>
      <vt:lpstr>Wingdings</vt:lpstr>
      <vt:lpstr>Times New Roman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Developer</dc:creator>
  <cp:lastModifiedBy>Özge Öktem</cp:lastModifiedBy>
  <cp:revision>1610</cp:revision>
  <cp:lastPrinted>2022-09-22T09:04:18Z</cp:lastPrinted>
  <dcterms:created xsi:type="dcterms:W3CDTF">2019-10-31T08:10:08Z</dcterms:created>
  <dcterms:modified xsi:type="dcterms:W3CDTF">2022-11-07T07:13:22Z</dcterms:modified>
</cp:coreProperties>
</file>